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 showSpecialPlsOnTitleSld="0">
  <p:sldMasterIdLst>
    <p:sldMasterId id="214748365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</p:sldIdLst>
  <p:sldSz cy="6858000" cx="9144000"/>
  <p:notesSz cx="6858000" cy="9144000"/>
  <p:embeddedFontLst>
    <p:embeddedFont>
      <p:font typeface="Montserrat"/>
      <p:regular r:id="rId62"/>
      <p:bold r:id="rId63"/>
    </p:embeddedFont>
    <p:embeddedFont>
      <p:font typeface="PT Serif"/>
      <p:regular r:id="rId64"/>
      <p:bold r:id="rId65"/>
      <p:italic r:id="rId66"/>
      <p:boldItalic r:id="rId6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.xml"/><Relationship Id="rId4" Type="http://schemas.openxmlformats.org/officeDocument/2006/relationships/notesMaster" Target="notesMasters/notesMaster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slide" Target="slides/slide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Montserrat-regular.fntdata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font" Target="fonts/PTSerif-regular.fntdata"/><Relationship Id="rId63" Type="http://schemas.openxmlformats.org/officeDocument/2006/relationships/font" Target="fonts/Montserrat-bold.fntdata"/><Relationship Id="rId22" Type="http://schemas.openxmlformats.org/officeDocument/2006/relationships/slide" Target="slides/slide17.xml"/><Relationship Id="rId66" Type="http://schemas.openxmlformats.org/officeDocument/2006/relationships/font" Target="fonts/PTSerif-italic.fntdata"/><Relationship Id="rId21" Type="http://schemas.openxmlformats.org/officeDocument/2006/relationships/slide" Target="slides/slide16.xml"/><Relationship Id="rId65" Type="http://schemas.openxmlformats.org/officeDocument/2006/relationships/font" Target="fonts/PTSerif-bold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7" Type="http://schemas.openxmlformats.org/officeDocument/2006/relationships/font" Target="fonts/PTSerif-boldItalic.fntdata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notesSlide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 sz="1100"/>
          </a:p>
        </p:txBody>
      </p:sp>
      <p:sp>
        <p:nvSpPr>
          <p:cNvPr id="176" name="Shape 17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Shape 19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Shape 20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Shape 2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Shape 23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Shape 25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Shape 2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Shape 28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Shape 30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Shape 32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Shape 33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Shape 34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Shape 3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Shape 42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Shape 4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Shape 442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Shape 44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Shape 449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" name="Shape 45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hape 46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Shape 46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Shape 49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Shape 4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Shape 510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Shape 5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Shape 516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Shape 51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Shape 523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Shape 52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Shape 532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Shape 53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Shape 539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" name="Shape 5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Shape 547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Shape 54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Shape 554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Shape 55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Shape 566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7" name="Shape 56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Shape 580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1" name="Shape 5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Shape 592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3" name="Shape 5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Shape 604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5" name="Shape 60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2" name="Shape 6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Shape 61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9" name="Shape 61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Shape 62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6" name="Shape 6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Shape 632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3" name="Shape 63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Shape 644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" name="Shape 64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Shape 65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Shape 65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Shape 69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Shape 6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Shape 746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Shape 74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4" name="Shape 7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Shape 763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4" name="Shape 7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Shape 769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Shape 7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slideLayout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">
    <p:bg>
      <p:bgPr>
        <a:solidFill>
          <a:srgbClr val="000000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634275" y="2655750"/>
            <a:ext cx="7888800" cy="15465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rgbClr val="F3EFEA"/>
              </a:buClr>
              <a:buSzPct val="100000"/>
              <a:defRPr sz="3600">
                <a:solidFill>
                  <a:srgbClr val="F3EFEA"/>
                </a:solidFill>
              </a:defRPr>
            </a:lvl1pPr>
            <a:lvl2pPr lvl="1" algn="ctr">
              <a:spcBef>
                <a:spcPts val="0"/>
              </a:spcBef>
              <a:buClr>
                <a:srgbClr val="F3EFEA"/>
              </a:buClr>
              <a:buSzPct val="100000"/>
              <a:defRPr sz="3600">
                <a:solidFill>
                  <a:srgbClr val="F3EFEA"/>
                </a:solidFill>
              </a:defRPr>
            </a:lvl2pPr>
            <a:lvl3pPr lvl="2" algn="ctr">
              <a:spcBef>
                <a:spcPts val="0"/>
              </a:spcBef>
              <a:buClr>
                <a:srgbClr val="F3EFEA"/>
              </a:buClr>
              <a:buSzPct val="100000"/>
              <a:defRPr sz="3600">
                <a:solidFill>
                  <a:srgbClr val="F3EFEA"/>
                </a:solidFill>
              </a:defRPr>
            </a:lvl3pPr>
            <a:lvl4pPr lvl="3" algn="ctr">
              <a:spcBef>
                <a:spcPts val="0"/>
              </a:spcBef>
              <a:buClr>
                <a:srgbClr val="F3EFEA"/>
              </a:buClr>
              <a:buSzPct val="100000"/>
              <a:defRPr sz="3600">
                <a:solidFill>
                  <a:srgbClr val="F3EFEA"/>
                </a:solidFill>
              </a:defRPr>
            </a:lvl4pPr>
            <a:lvl5pPr lvl="4" algn="ctr">
              <a:spcBef>
                <a:spcPts val="0"/>
              </a:spcBef>
              <a:buClr>
                <a:srgbClr val="F3EFEA"/>
              </a:buClr>
              <a:buSzPct val="100000"/>
              <a:defRPr sz="3600">
                <a:solidFill>
                  <a:srgbClr val="F3EFEA"/>
                </a:solidFill>
              </a:defRPr>
            </a:lvl5pPr>
            <a:lvl6pPr lvl="5" algn="ctr">
              <a:spcBef>
                <a:spcPts val="0"/>
              </a:spcBef>
              <a:buClr>
                <a:srgbClr val="F3EFEA"/>
              </a:buClr>
              <a:buSzPct val="100000"/>
              <a:defRPr sz="3600">
                <a:solidFill>
                  <a:srgbClr val="F3EFEA"/>
                </a:solidFill>
              </a:defRPr>
            </a:lvl6pPr>
            <a:lvl7pPr lvl="6" algn="ctr">
              <a:spcBef>
                <a:spcPts val="0"/>
              </a:spcBef>
              <a:buClr>
                <a:srgbClr val="F3EFEA"/>
              </a:buClr>
              <a:buSzPct val="100000"/>
              <a:defRPr sz="3600">
                <a:solidFill>
                  <a:srgbClr val="F3EFEA"/>
                </a:solidFill>
              </a:defRPr>
            </a:lvl7pPr>
            <a:lvl8pPr lvl="7" algn="ctr">
              <a:spcBef>
                <a:spcPts val="0"/>
              </a:spcBef>
              <a:buClr>
                <a:srgbClr val="F3EFEA"/>
              </a:buClr>
              <a:buSzPct val="100000"/>
              <a:defRPr sz="3600">
                <a:solidFill>
                  <a:srgbClr val="F3EFEA"/>
                </a:solidFill>
              </a:defRPr>
            </a:lvl8pPr>
            <a:lvl9pPr lvl="8" algn="ctr">
              <a:spcBef>
                <a:spcPts val="0"/>
              </a:spcBef>
              <a:buClr>
                <a:srgbClr val="F3EFEA"/>
              </a:buClr>
              <a:buSzPct val="100000"/>
              <a:defRPr sz="3600">
                <a:solidFill>
                  <a:srgbClr val="F3EFEA"/>
                </a:solidFill>
              </a:defRPr>
            </a:lvl9pPr>
          </a:lstStyle>
          <a:p/>
        </p:txBody>
      </p:sp>
      <p:cxnSp>
        <p:nvCxnSpPr>
          <p:cNvPr id="11" name="Shape 11"/>
          <p:cNvCxnSpPr/>
          <p:nvPr/>
        </p:nvCxnSpPr>
        <p:spPr>
          <a:xfrm rot="10800000">
            <a:off x="2588099" y="4854825"/>
            <a:ext cx="3967800" cy="0"/>
          </a:xfrm>
          <a:prstGeom prst="straightConnector1">
            <a:avLst/>
          </a:prstGeom>
          <a:noFill/>
          <a:ln cap="flat" cmpd="sng" w="9525">
            <a:solidFill>
              <a:srgbClr val="F3EFEA"/>
            </a:solidFill>
            <a:prstDash val="solid"/>
            <a:round/>
            <a:headEnd len="lg" w="lg" type="oval"/>
            <a:tailEnd len="lg" w="lg" type="oval"/>
          </a:ln>
        </p:spPr>
      </p:cxnSp>
    </p:spTree>
  </p:cSld>
  <p:clrMapOvr>
    <a:masterClrMapping/>
  </p:clrMapOvr>
</p:sldLayout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ub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buSzPct val="100000"/>
              <a:defRPr sz="3600"/>
            </a:lvl1pPr>
            <a:lvl2pPr lvl="1" rtl="0" algn="l">
              <a:spcBef>
                <a:spcPts val="0"/>
              </a:spcBef>
              <a:buSzPct val="100000"/>
              <a:defRPr sz="3600"/>
            </a:lvl2pPr>
            <a:lvl3pPr lvl="2" rtl="0" algn="l">
              <a:spcBef>
                <a:spcPts val="0"/>
              </a:spcBef>
              <a:buSzPct val="100000"/>
              <a:defRPr sz="3600"/>
            </a:lvl3pPr>
            <a:lvl4pPr lvl="3" rtl="0" algn="l">
              <a:spcBef>
                <a:spcPts val="0"/>
              </a:spcBef>
              <a:buSzPct val="100000"/>
              <a:defRPr sz="3600"/>
            </a:lvl4pPr>
            <a:lvl5pPr lvl="4" rtl="0" algn="l">
              <a:spcBef>
                <a:spcPts val="0"/>
              </a:spcBef>
              <a:buSzPct val="100000"/>
              <a:defRPr sz="3600"/>
            </a:lvl5pPr>
            <a:lvl6pPr lvl="5" rtl="0" algn="l">
              <a:spcBef>
                <a:spcPts val="0"/>
              </a:spcBef>
              <a:buSzPct val="100000"/>
              <a:defRPr sz="3600"/>
            </a:lvl6pPr>
            <a:lvl7pPr lvl="6" rtl="0" algn="l">
              <a:spcBef>
                <a:spcPts val="0"/>
              </a:spcBef>
              <a:buSzPct val="100000"/>
              <a:defRPr sz="3600"/>
            </a:lvl7pPr>
            <a:lvl8pPr lvl="7" rtl="0" algn="l">
              <a:spcBef>
                <a:spcPts val="0"/>
              </a:spcBef>
              <a:buSzPct val="100000"/>
              <a:defRPr sz="3600"/>
            </a:lvl8pPr>
            <a:lvl9pPr lvl="8" rtl="0" algn="l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x="2600400" y="4243950"/>
            <a:ext cx="5857800" cy="104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Clr>
                <a:srgbClr val="8F7B87"/>
              </a:buClr>
              <a:buSzPct val="100000"/>
              <a:buNone/>
              <a:defRPr i="1" sz="2400">
                <a:solidFill>
                  <a:srgbClr val="8F7B87"/>
                </a:solidFill>
              </a:defRPr>
            </a:lvl1pPr>
            <a:lvl2pPr lvl="1" rtl="0">
              <a:spcBef>
                <a:spcPts val="0"/>
              </a:spcBef>
              <a:buClr>
                <a:srgbClr val="8F7B87"/>
              </a:buClr>
              <a:buNone/>
              <a:defRPr i="1">
                <a:solidFill>
                  <a:srgbClr val="8F7B87"/>
                </a:solidFill>
              </a:defRPr>
            </a:lvl2pPr>
            <a:lvl3pPr lvl="2" rtl="0">
              <a:spcBef>
                <a:spcPts val="0"/>
              </a:spcBef>
              <a:buClr>
                <a:srgbClr val="8F7B87"/>
              </a:buClr>
              <a:buNone/>
              <a:defRPr i="1">
                <a:solidFill>
                  <a:srgbClr val="8F7B87"/>
                </a:solidFill>
              </a:defRPr>
            </a:lvl3pPr>
            <a:lvl4pPr lvl="3" rtl="0">
              <a:spcBef>
                <a:spcPts val="0"/>
              </a:spcBef>
              <a:buClr>
                <a:srgbClr val="8F7B87"/>
              </a:buClr>
              <a:buSzPct val="100000"/>
              <a:buNone/>
              <a:defRPr i="1" sz="2400">
                <a:solidFill>
                  <a:srgbClr val="8F7B87"/>
                </a:solidFill>
              </a:defRPr>
            </a:lvl4pPr>
            <a:lvl5pPr lvl="4" rtl="0">
              <a:spcBef>
                <a:spcPts val="0"/>
              </a:spcBef>
              <a:buClr>
                <a:srgbClr val="8F7B87"/>
              </a:buClr>
              <a:buSzPct val="100000"/>
              <a:buNone/>
              <a:defRPr i="1" sz="2400">
                <a:solidFill>
                  <a:srgbClr val="8F7B87"/>
                </a:solidFill>
              </a:defRPr>
            </a:lvl5pPr>
            <a:lvl6pPr lvl="5" rtl="0">
              <a:spcBef>
                <a:spcPts val="0"/>
              </a:spcBef>
              <a:buClr>
                <a:srgbClr val="8F7B87"/>
              </a:buClr>
              <a:buSzPct val="100000"/>
              <a:buNone/>
              <a:defRPr i="1" sz="2400">
                <a:solidFill>
                  <a:srgbClr val="8F7B87"/>
                </a:solidFill>
              </a:defRPr>
            </a:lvl6pPr>
            <a:lvl7pPr lvl="6" rtl="0">
              <a:spcBef>
                <a:spcPts val="0"/>
              </a:spcBef>
              <a:buClr>
                <a:srgbClr val="8F7B87"/>
              </a:buClr>
              <a:buSzPct val="100000"/>
              <a:buNone/>
              <a:defRPr i="1" sz="2400">
                <a:solidFill>
                  <a:srgbClr val="8F7B87"/>
                </a:solidFill>
              </a:defRPr>
            </a:lvl7pPr>
            <a:lvl8pPr lvl="7" rtl="0">
              <a:spcBef>
                <a:spcPts val="0"/>
              </a:spcBef>
              <a:buClr>
                <a:srgbClr val="8F7B87"/>
              </a:buClr>
              <a:buSzPct val="100000"/>
              <a:buNone/>
              <a:defRPr i="1" sz="2400">
                <a:solidFill>
                  <a:srgbClr val="8F7B87"/>
                </a:solidFill>
              </a:defRPr>
            </a:lvl8pPr>
            <a:lvl9pPr lvl="8" rtl="0">
              <a:spcBef>
                <a:spcPts val="0"/>
              </a:spcBef>
              <a:buClr>
                <a:srgbClr val="8F7B87"/>
              </a:buClr>
              <a:buSzPct val="100000"/>
              <a:buNone/>
              <a:defRPr i="1" sz="2400">
                <a:solidFill>
                  <a:srgbClr val="8F7B87"/>
                </a:solidFill>
              </a:defRPr>
            </a:lvl9pPr>
          </a:lstStyle>
          <a:p/>
        </p:txBody>
      </p:sp>
      <p:cxnSp>
        <p:nvCxnSpPr>
          <p:cNvPr id="15" name="Shape 15"/>
          <p:cNvCxnSpPr/>
          <p:nvPr/>
        </p:nvCxnSpPr>
        <p:spPr>
          <a:xfrm rot="10800000">
            <a:off x="-15990" y="3911347"/>
            <a:ext cx="2476800" cy="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lg" w="lg" type="oval"/>
            <a:tailEnd len="lg" w="lg" type="none"/>
          </a:ln>
        </p:spPr>
      </p:cxnSp>
      <p:sp>
        <p:nvSpPr>
          <p:cNvPr id="16" name="Shape 16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Quot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4136250" y="2003975"/>
            <a:ext cx="871499" cy="871499"/>
          </a:xfrm>
          <a:prstGeom prst="ellipse">
            <a:avLst/>
          </a:prstGeom>
          <a:solidFill>
            <a:srgbClr val="8F7B87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1555350" y="3034800"/>
            <a:ext cx="6033300" cy="1093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buClr>
                <a:srgbClr val="8F7B87"/>
              </a:buClr>
              <a:defRPr i="1">
                <a:solidFill>
                  <a:srgbClr val="8F7B87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buClr>
                <a:srgbClr val="8F7B87"/>
              </a:buClr>
              <a:defRPr i="1">
                <a:solidFill>
                  <a:srgbClr val="8F7B87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buClr>
                <a:srgbClr val="8F7B87"/>
              </a:buClr>
              <a:defRPr i="1">
                <a:solidFill>
                  <a:srgbClr val="8F7B87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buClr>
                <a:srgbClr val="8F7B87"/>
              </a:buClr>
              <a:defRPr i="1">
                <a:solidFill>
                  <a:srgbClr val="8F7B87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buClr>
                <a:srgbClr val="8F7B87"/>
              </a:buClr>
              <a:defRPr i="1">
                <a:solidFill>
                  <a:srgbClr val="8F7B87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buClr>
                <a:srgbClr val="8F7B87"/>
              </a:buClr>
              <a:defRPr i="1">
                <a:solidFill>
                  <a:srgbClr val="8F7B87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buClr>
                <a:srgbClr val="8F7B87"/>
              </a:buClr>
              <a:defRPr i="1">
                <a:solidFill>
                  <a:srgbClr val="8F7B87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buClr>
                <a:srgbClr val="8F7B87"/>
              </a:buClr>
              <a:defRPr i="1">
                <a:solidFill>
                  <a:srgbClr val="8F7B87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buClr>
                <a:srgbClr val="8F7B87"/>
              </a:buClr>
              <a:defRPr i="1">
                <a:solidFill>
                  <a:srgbClr val="8F7B87"/>
                </a:solidFill>
              </a:defRPr>
            </a:lvl9pPr>
          </a:lstStyle>
          <a:p/>
        </p:txBody>
      </p:sp>
      <p:sp>
        <p:nvSpPr>
          <p:cNvPr id="20" name="Shape 20"/>
          <p:cNvSpPr txBox="1"/>
          <p:nvPr/>
        </p:nvSpPr>
        <p:spPr>
          <a:xfrm>
            <a:off x="3593400" y="1911725"/>
            <a:ext cx="1957200" cy="871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ES" sz="9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</a:p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>
                <a:solidFill>
                  <a:srgbClr val="8F7B87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+ 1 column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617100" y="1997950"/>
            <a:ext cx="7909800" cy="4287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cxnSp>
        <p:nvCxnSpPr>
          <p:cNvPr id="25" name="Shape 25"/>
          <p:cNvCxnSpPr/>
          <p:nvPr/>
        </p:nvCxnSpPr>
        <p:spPr>
          <a:xfrm rot="10800000">
            <a:off x="-23700" y="722400"/>
            <a:ext cx="2341800" cy="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lg" w="lg" type="oval"/>
            <a:tailEnd len="lg" w="lg" type="none"/>
          </a:ln>
        </p:spPr>
      </p:cxnSp>
      <p:cxnSp>
        <p:nvCxnSpPr>
          <p:cNvPr id="26" name="Shape 26"/>
          <p:cNvCxnSpPr/>
          <p:nvPr/>
        </p:nvCxnSpPr>
        <p:spPr>
          <a:xfrm>
            <a:off x="6825900" y="722400"/>
            <a:ext cx="2331300" cy="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lg" w="lg" type="oval"/>
            <a:tailEnd len="lg" w="lg" type="none"/>
          </a:ln>
        </p:spPr>
      </p:cxnSp>
      <p:sp>
        <p:nvSpPr>
          <p:cNvPr id="27" name="Shape 27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+ 2 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idx="1" type="body"/>
          </p:nvPr>
        </p:nvSpPr>
        <p:spPr>
          <a:xfrm>
            <a:off x="626350" y="1997950"/>
            <a:ext cx="3644400" cy="4273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2" type="body"/>
          </p:nvPr>
        </p:nvSpPr>
        <p:spPr>
          <a:xfrm>
            <a:off x="4870698" y="1997950"/>
            <a:ext cx="3644400" cy="4273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cxnSp>
        <p:nvCxnSpPr>
          <p:cNvPr id="32" name="Shape 32"/>
          <p:cNvCxnSpPr/>
          <p:nvPr/>
        </p:nvCxnSpPr>
        <p:spPr>
          <a:xfrm rot="10800000">
            <a:off x="-23700" y="722400"/>
            <a:ext cx="2341800" cy="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lg" w="lg" type="oval"/>
            <a:tailEnd len="lg" w="lg" type="none"/>
          </a:ln>
        </p:spPr>
      </p:cxnSp>
      <p:cxnSp>
        <p:nvCxnSpPr>
          <p:cNvPr id="33" name="Shape 33"/>
          <p:cNvCxnSpPr/>
          <p:nvPr/>
        </p:nvCxnSpPr>
        <p:spPr>
          <a:xfrm>
            <a:off x="6825900" y="722400"/>
            <a:ext cx="2331300" cy="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lg" w="lg" type="oval"/>
            <a:tailEnd len="lg" w="lg" type="none"/>
          </a:ln>
        </p:spPr>
      </p:cxnSp>
      <p:sp>
        <p:nvSpPr>
          <p:cNvPr id="34" name="Shape 34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+ 3 column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idx="1" type="body"/>
          </p:nvPr>
        </p:nvSpPr>
        <p:spPr>
          <a:xfrm>
            <a:off x="626350" y="2013800"/>
            <a:ext cx="2547900" cy="42575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800"/>
            </a:lvl1pPr>
            <a:lvl2pPr lvl="1" rtl="0">
              <a:spcBef>
                <a:spcPts val="0"/>
              </a:spcBef>
              <a:buSzPct val="100000"/>
              <a:defRPr sz="1800"/>
            </a:lvl2pPr>
            <a:lvl3pPr lvl="2" rtl="0">
              <a:spcBef>
                <a:spcPts val="0"/>
              </a:spcBef>
              <a:buSzPct val="100000"/>
              <a:defRPr sz="1800"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2" type="body"/>
          </p:nvPr>
        </p:nvSpPr>
        <p:spPr>
          <a:xfrm>
            <a:off x="3304737" y="2013800"/>
            <a:ext cx="2547900" cy="42575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800"/>
            </a:lvl1pPr>
            <a:lvl2pPr lvl="1" rtl="0">
              <a:spcBef>
                <a:spcPts val="0"/>
              </a:spcBef>
              <a:buSzPct val="100000"/>
              <a:defRPr sz="1800"/>
            </a:lvl2pPr>
            <a:lvl3pPr lvl="2" rtl="0">
              <a:spcBef>
                <a:spcPts val="0"/>
              </a:spcBef>
              <a:buSzPct val="100000"/>
              <a:defRPr sz="1800"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3" type="body"/>
          </p:nvPr>
        </p:nvSpPr>
        <p:spPr>
          <a:xfrm>
            <a:off x="5983124" y="2013800"/>
            <a:ext cx="2547900" cy="42575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800"/>
            </a:lvl1pPr>
            <a:lvl2pPr lvl="1" rtl="0">
              <a:spcBef>
                <a:spcPts val="0"/>
              </a:spcBef>
              <a:buSzPct val="100000"/>
              <a:defRPr sz="1800"/>
            </a:lvl2pPr>
            <a:lvl3pPr lvl="2" rtl="0">
              <a:spcBef>
                <a:spcPts val="0"/>
              </a:spcBef>
              <a:buSzPct val="100000"/>
              <a:defRPr sz="1800"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cxnSp>
        <p:nvCxnSpPr>
          <p:cNvPr id="40" name="Shape 40"/>
          <p:cNvCxnSpPr/>
          <p:nvPr/>
        </p:nvCxnSpPr>
        <p:spPr>
          <a:xfrm rot="10800000">
            <a:off x="-23700" y="722400"/>
            <a:ext cx="2341800" cy="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lg" w="lg" type="oval"/>
            <a:tailEnd len="lg" w="lg" type="none"/>
          </a:ln>
        </p:spPr>
      </p:cxnSp>
      <p:cxnSp>
        <p:nvCxnSpPr>
          <p:cNvPr id="41" name="Shape 41"/>
          <p:cNvCxnSpPr/>
          <p:nvPr/>
        </p:nvCxnSpPr>
        <p:spPr>
          <a:xfrm>
            <a:off x="6825900" y="722400"/>
            <a:ext cx="2331300" cy="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lg" w="lg" type="oval"/>
            <a:tailEnd len="lg" w="lg" type="none"/>
          </a:ln>
        </p:spPr>
      </p:cxnSp>
      <p:sp>
        <p:nvSpPr>
          <p:cNvPr id="42" name="Shape 42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cxnSp>
        <p:nvCxnSpPr>
          <p:cNvPr id="45" name="Shape 45"/>
          <p:cNvCxnSpPr/>
          <p:nvPr/>
        </p:nvCxnSpPr>
        <p:spPr>
          <a:xfrm rot="10800000">
            <a:off x="-23700" y="722400"/>
            <a:ext cx="2341800" cy="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lg" w="lg" type="oval"/>
            <a:tailEnd len="lg" w="lg" type="none"/>
          </a:ln>
        </p:spPr>
      </p:cxnSp>
      <p:cxnSp>
        <p:nvCxnSpPr>
          <p:cNvPr id="46" name="Shape 46"/>
          <p:cNvCxnSpPr/>
          <p:nvPr/>
        </p:nvCxnSpPr>
        <p:spPr>
          <a:xfrm>
            <a:off x="6825900" y="722400"/>
            <a:ext cx="2331300" cy="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lg" w="lg" type="oval"/>
            <a:tailEnd len="lg" w="lg" type="none"/>
          </a:ln>
        </p:spPr>
      </p:cxnSp>
      <p:sp>
        <p:nvSpPr>
          <p:cNvPr id="47" name="Shape 47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" type="body"/>
          </p:nvPr>
        </p:nvSpPr>
        <p:spPr>
          <a:xfrm>
            <a:off x="2600500" y="5862275"/>
            <a:ext cx="3957600" cy="6927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360"/>
              </a:spcBef>
              <a:buSzPct val="100000"/>
              <a:buNone/>
              <a:defRPr i="1" sz="1800"/>
            </a:lvl1pPr>
          </a:lstStyle>
          <a:p/>
        </p:txBody>
      </p:sp>
      <p:cxnSp>
        <p:nvCxnSpPr>
          <p:cNvPr id="50" name="Shape 50"/>
          <p:cNvCxnSpPr/>
          <p:nvPr/>
        </p:nvCxnSpPr>
        <p:spPr>
          <a:xfrm rot="10800000">
            <a:off x="-15899" y="6253128"/>
            <a:ext cx="2333999" cy="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lg" w="lg" type="oval"/>
            <a:tailEnd len="lg" w="lg" type="none"/>
          </a:ln>
        </p:spPr>
      </p:cxnSp>
      <p:cxnSp>
        <p:nvCxnSpPr>
          <p:cNvPr id="51" name="Shape 51"/>
          <p:cNvCxnSpPr/>
          <p:nvPr/>
        </p:nvCxnSpPr>
        <p:spPr>
          <a:xfrm>
            <a:off x="6825900" y="6253128"/>
            <a:ext cx="2339399" cy="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lg" w="lg" type="oval"/>
            <a:tailEnd len="lg" w="lg" type="none"/>
          </a:ln>
        </p:spPr>
      </p:cxnSp>
      <p:sp>
        <p:nvSpPr>
          <p:cNvPr id="52" name="Shape 52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ítulo y objeto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buNone/>
              <a:defRPr sz="1800"/>
            </a:lvl2pPr>
            <a:lvl3pPr indent="0" lvl="2" rtl="0">
              <a:spcBef>
                <a:spcPts val="0"/>
              </a:spcBef>
              <a:buNone/>
              <a:defRPr sz="1800"/>
            </a:lvl3pPr>
            <a:lvl4pPr indent="0" lvl="3" rtl="0">
              <a:spcBef>
                <a:spcPts val="0"/>
              </a:spcBef>
              <a:buNone/>
              <a:defRPr sz="1800"/>
            </a:lvl4pPr>
            <a:lvl5pPr indent="0" lvl="4" rtl="0">
              <a:spcBef>
                <a:spcPts val="0"/>
              </a:spcBef>
              <a:buNone/>
              <a:defRPr sz="1800"/>
            </a:lvl5pPr>
            <a:lvl6pPr indent="0" lvl="5" rtl="0">
              <a:spcBef>
                <a:spcPts val="0"/>
              </a:spcBef>
              <a:buNone/>
              <a:defRPr sz="1800"/>
            </a:lvl6pPr>
            <a:lvl7pPr indent="0" lvl="6" rtl="0">
              <a:spcBef>
                <a:spcPts val="0"/>
              </a:spcBef>
              <a:buNone/>
              <a:defRPr sz="1800"/>
            </a:lvl7pPr>
            <a:lvl8pPr indent="0" lvl="7" rtl="0">
              <a:spcBef>
                <a:spcPts val="0"/>
              </a:spcBef>
              <a:buNone/>
              <a:defRPr sz="1800"/>
            </a:lvl8pPr>
            <a:lvl9pPr indent="0" lvl="8" rtl="0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356350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356350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6553200" y="6356350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s-E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.xml.rels><?xml version="1.0" encoding="UTF-8" standalone="yes"?>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.xml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2" Type="http://schemas.openxmlformats.org/officeDocument/2006/relationships/theme" Target="../theme/theme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2622900" y="274650"/>
            <a:ext cx="3898199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Montserrat"/>
              <a:buNone/>
              <a:defRPr b="1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Montserrat"/>
              <a:buNone/>
              <a:defRPr b="1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Montserrat"/>
              <a:buNone/>
              <a:defRPr b="1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Montserrat"/>
              <a:buNone/>
              <a:defRPr b="1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Montserrat"/>
              <a:buNone/>
              <a:defRPr b="1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Montserrat"/>
              <a:buNone/>
              <a:defRPr b="1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Montserrat"/>
              <a:buNone/>
              <a:defRPr b="1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Montserrat"/>
              <a:buNone/>
              <a:defRPr b="1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Montserrat"/>
              <a:buNone/>
              <a:defRPr b="1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617100" y="1997950"/>
            <a:ext cx="7909800" cy="42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ct val="100000"/>
              <a:buFont typeface="PT Serif"/>
              <a:buChar char="○"/>
              <a:defRPr sz="30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lnSpc>
                <a:spcPct val="115000"/>
              </a:lnSpc>
              <a:spcBef>
                <a:spcPts val="480"/>
              </a:spcBef>
              <a:buClr>
                <a:schemeClr val="dk1"/>
              </a:buClr>
              <a:buSzPct val="100000"/>
              <a:buFont typeface="PT Serif"/>
              <a:buChar char="□"/>
              <a:defRPr sz="24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lnSpc>
                <a:spcPct val="115000"/>
              </a:lnSpc>
              <a:spcBef>
                <a:spcPts val="480"/>
              </a:spcBef>
              <a:buClr>
                <a:schemeClr val="dk1"/>
              </a:buClr>
              <a:buSzPct val="100000"/>
              <a:buFont typeface="PT Serif"/>
              <a:buChar char="○"/>
              <a:defRPr sz="24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lnSpc>
                <a:spcPct val="115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PT Serif"/>
              <a:buChar char="□"/>
              <a:defRPr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lnSpc>
                <a:spcPct val="115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PT Serif"/>
              <a:defRPr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lnSpc>
                <a:spcPct val="115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PT Serif"/>
              <a:defRPr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lnSpc>
                <a:spcPct val="115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PT Serif"/>
              <a:defRPr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lnSpc>
                <a:spcPct val="115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PT Serif"/>
              <a:defRPr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lnSpc>
                <a:spcPct val="115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PT Serif"/>
              <a:defRPr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s-ES" sz="13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.xml"/><Relationship Id="rId2" Type="http://schemas.openxmlformats.org/officeDocument/2006/relationships/notesSlide" Target="../notesSlides/notesSlide.xml"/><Relationship Id="rId3" Type="http://schemas.openxmlformats.org/officeDocument/2006/relationships/image" Target="../media/image07.png"/><Relationship Id="rId4" Type="http://schemas.openxmlformats.org/officeDocument/2006/relationships/hyperlink" Target="mailto:pmagana@ugr.es" TargetMode="External"/><Relationship Id="rId5" Type="http://schemas.openxmlformats.org/officeDocument/2006/relationships/hyperlink" Target="mailto:mcobosb@ugr.es" TargetMode="External"/></Relationships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gdfa.ugr.es/python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6.png"/><Relationship Id="rId4" Type="http://schemas.openxmlformats.org/officeDocument/2006/relationships/image" Target="../media/image08.png"/><Relationship Id="rId5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9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1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Relationship Id="rId4" Type="http://schemas.openxmlformats.org/officeDocument/2006/relationships/image" Target="../media/image24.jpg"/><Relationship Id="rId5" Type="http://schemas.openxmlformats.org/officeDocument/2006/relationships/image" Target="../media/image15.png"/><Relationship Id="rId6" Type="http://schemas.openxmlformats.org/officeDocument/2006/relationships/image" Target="../media/image2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www.continuum.io/why-anaconda" TargetMode="External"/><Relationship Id="rId4" Type="http://schemas.openxmlformats.org/officeDocument/2006/relationships/hyperlink" Target="https://www.enthought.com/products/canopy/" TargetMode="External"/><Relationship Id="rId5" Type="http://schemas.openxmlformats.org/officeDocument/2006/relationships/hyperlink" Target="http://python-xy.github.io/" TargetMode="External"/><Relationship Id="rId6" Type="http://schemas.openxmlformats.org/officeDocument/2006/relationships/hyperlink" Target="https://github.com/spyder-ide/spyder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://pypi.python.org/" TargetMode="External"/><Relationship Id="rId4" Type="http://schemas.openxmlformats.org/officeDocument/2006/relationships/hyperlink" Target="https://pypi.python.org/pypi?%3Aaction=index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github.com/jrjohansson/scientific-python-lectures" TargetMode="External"/><Relationship Id="rId4" Type="http://schemas.openxmlformats.org/officeDocument/2006/relationships/hyperlink" Target="http://matplotlib.org/" TargetMode="External"/><Relationship Id="rId5" Type="http://schemas.openxmlformats.org/officeDocument/2006/relationships/hyperlink" Target="http://www.scipy.org/" TargetMode="External"/><Relationship Id="rId6" Type="http://schemas.openxmlformats.org/officeDocument/2006/relationships/hyperlink" Target="http://www.numpy.org/" TargetMode="External"/><Relationship Id="rId7" Type="http://schemas.openxmlformats.org/officeDocument/2006/relationships/hyperlink" Target="http://pandas.pydata.org/" TargetMode="External"/><Relationship Id="rId8" Type="http://schemas.openxmlformats.org/officeDocument/2006/relationships/hyperlink" Target="https://docs.python.org/2/library/logging.html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docs.python.org/2/tutorial/datastructures.html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docs.python.org/2/tutorial/datastructures.html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8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hyperlink" Target="http://docs.scipy.org/doc/numpy/reference/generated/numpy.loadtxt.html" TargetMode="External"/><Relationship Id="rId4" Type="http://schemas.openxmlformats.org/officeDocument/2006/relationships/image" Target="../media/image20.png"/><Relationship Id="rId5" Type="http://schemas.openxmlformats.org/officeDocument/2006/relationships/hyperlink" Target="https://docs.python.org/2/library/csv.html" TargetMode="Externa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Relationship Id="rId4" Type="http://schemas.openxmlformats.org/officeDocument/2006/relationships/hyperlink" Target="http://i.imgur.com/ZyeCO.jpg" TargetMode="Externa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22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23.png"/><Relationship Id="rId4" Type="http://schemas.openxmlformats.org/officeDocument/2006/relationships/hyperlink" Target="https://github.com/jrjohansson/scientific-python-lectures" TargetMode="Externa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6.jp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6.xml"/><Relationship Id="rId3" Type="http://schemas.openxmlformats.org/officeDocument/2006/relationships/hyperlink" Target="mailto:pmagana@ugr.es" TargetMode="External"/><Relationship Id="rId4" Type="http://schemas.openxmlformats.org/officeDocument/2006/relationships/hyperlink" Target="mailto:mcobosb@ugr.es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2.jpg"/><Relationship Id="rId4" Type="http://schemas.openxmlformats.org/officeDocument/2006/relationships/image" Target="../media/image0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1.png"/><Relationship Id="rId4" Type="http://schemas.openxmlformats.org/officeDocument/2006/relationships/image" Target="../media/image03.png"/><Relationship Id="rId5" Type="http://schemas.openxmlformats.org/officeDocument/2006/relationships/image" Target="../media/image00.png"/><Relationship Id="rId6" Type="http://schemas.openxmlformats.org/officeDocument/2006/relationships/image" Target="../media/image0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/Relationships>
</file>

<file path=ppt/slides/slide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ctrTitle"/>
          </p:nvPr>
        </p:nvSpPr>
        <p:spPr>
          <a:xfrm>
            <a:off x="634275" y="2655750"/>
            <a:ext cx="7888800" cy="1546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INTRODUCCIÓN PRÁCTICA A PYTHON</a:t>
            </a:r>
          </a:p>
        </p:txBody>
      </p:sp>
      <p:pic>
        <p:nvPicPr>
          <p:cNvPr id="66" name="Shape 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5087" y="1259550"/>
            <a:ext cx="3618624" cy="13962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Shape 67"/>
          <p:cNvSpPr txBox="1"/>
          <p:nvPr/>
        </p:nvSpPr>
        <p:spPr>
          <a:xfrm>
            <a:off x="3186425" y="4892600"/>
            <a:ext cx="3000000" cy="1207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ES" sz="1600">
                <a:solidFill>
                  <a:srgbClr val="FFFFFF"/>
                </a:solidFill>
                <a:latin typeface="PT Serif"/>
                <a:ea typeface="PT Serif"/>
                <a:cs typeface="PT Serif"/>
                <a:sym typeface="PT Serif"/>
              </a:rPr>
              <a:t>Pedro J. Magaña Redondo </a:t>
            </a:r>
          </a:p>
          <a:p>
            <a:pPr lvl="0" rtl="0" algn="ctr">
              <a:spcBef>
                <a:spcPts val="0"/>
              </a:spcBef>
              <a:buNone/>
            </a:pPr>
            <a:r>
              <a:rPr i="1" lang="es-ES" sz="1600" u="sng">
                <a:solidFill>
                  <a:srgbClr val="FFFFFF"/>
                </a:solidFill>
                <a:latin typeface="PT Serif"/>
                <a:ea typeface="PT Serif"/>
                <a:cs typeface="PT Serif"/>
                <a:sym typeface="PT Serif"/>
                <a:hlinkClick r:id="rId4"/>
              </a:rPr>
              <a:t>pmagana@ugr.es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s-ES" sz="1600">
                <a:solidFill>
                  <a:srgbClr val="FFFFFF"/>
                </a:solidFill>
                <a:latin typeface="PT Serif"/>
                <a:ea typeface="PT Serif"/>
                <a:cs typeface="PT Serif"/>
                <a:sym typeface="PT Serif"/>
              </a:rPr>
              <a:t>Manuel Cobos Budia</a:t>
            </a:r>
          </a:p>
          <a:p>
            <a:pPr lvl="0" rtl="0" algn="ctr">
              <a:spcBef>
                <a:spcPts val="0"/>
              </a:spcBef>
              <a:buNone/>
            </a:pPr>
            <a:r>
              <a:rPr i="1" lang="es-ES" sz="1600" u="sng">
                <a:solidFill>
                  <a:srgbClr val="FFFFFF"/>
                </a:solidFill>
                <a:latin typeface="PT Serif"/>
                <a:ea typeface="PT Serif"/>
                <a:cs typeface="PT Serif"/>
                <a:sym typeface="PT Serif"/>
                <a:hlinkClick r:id="rId5"/>
              </a:rPr>
              <a:t>mcobosb@ugr.es</a:t>
            </a:r>
          </a:p>
        </p:txBody>
      </p:sp>
      <p:sp>
        <p:nvSpPr>
          <p:cNvPr id="68" name="Shape 68"/>
          <p:cNvSpPr txBox="1"/>
          <p:nvPr/>
        </p:nvSpPr>
        <p:spPr>
          <a:xfrm>
            <a:off x="1237850" y="4448975"/>
            <a:ext cx="6729600" cy="3563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  <a:latin typeface="PT Serif"/>
                <a:ea typeface="PT Serif"/>
                <a:cs typeface="PT Serif"/>
                <a:sym typeface="PT Serif"/>
              </a:rPr>
              <a:t>Seminario interno 		21-22 de Enero 2016</a:t>
            </a:r>
          </a:p>
        </p:txBody>
      </p:sp>
    </p:spTree>
  </p:cSld>
  <p:clrMapOvr>
    <a:masterClrMapping/>
  </p:clrMapOvr>
  <p:transition spd="slow">
    <p:cut/>
  </p:transition>
</p:sld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Información de ayuda</a:t>
            </a:r>
          </a:p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617100" y="1434175"/>
            <a:ext cx="7909800" cy="4850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171450" lvl="0" marL="285750" rtl="0">
              <a:spcBef>
                <a:spcPts val="0"/>
              </a:spcBef>
            </a:pPr>
            <a:r>
              <a:rPr lang="es-ES"/>
              <a:t>Librería</a:t>
            </a:r>
          </a:p>
          <a:p>
            <a:pPr indent="-171450" lvl="0" marL="285750" rtl="0">
              <a:spcBef>
                <a:spcPts val="0"/>
              </a:spcBef>
            </a:pPr>
            <a:r>
              <a:rPr lang="es-ES"/>
              <a:t>Instalar  paquetes adicionales</a:t>
            </a:r>
          </a:p>
          <a:p>
            <a:pPr indent="-171450" lvl="0" marL="285750" rtl="0">
              <a:spcBef>
                <a:spcPts val="0"/>
              </a:spcBef>
            </a:pPr>
            <a:r>
              <a:rPr lang="es-ES"/>
              <a:t>Sesiones en ipy de Robert Johansson (algunas traducidas por Pedro Rodelas)</a:t>
            </a:r>
          </a:p>
          <a:p>
            <a:pPr indent="-171450" lvl="0" marL="285750" rtl="0">
              <a:spcBef>
                <a:spcPts val="0"/>
              </a:spcBef>
            </a:pPr>
            <a:r>
              <a:rPr lang="es-ES"/>
              <a:t>Ejemplos numpy, sympy, scipy y matplotlib</a:t>
            </a:r>
          </a:p>
          <a:p>
            <a:pPr indent="-171450" lvl="0" marL="285750" rtl="0">
              <a:spcBef>
                <a:spcPts val="0"/>
              </a:spcBef>
            </a:pPr>
            <a:r>
              <a:rPr lang="es-ES"/>
              <a:t>Presentaciones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s-ES"/>
              <a:t>Disponibles en </a:t>
            </a:r>
            <a:r>
              <a:rPr lang="es-ES" u="sng">
                <a:solidFill>
                  <a:schemeClr val="hlink"/>
                </a:solidFill>
                <a:hlinkClick r:id="rId3"/>
              </a:rPr>
              <a:t>http://gdfa.ugr.es/python</a:t>
            </a:r>
          </a:p>
        </p:txBody>
      </p:sp>
      <p:sp>
        <p:nvSpPr>
          <p:cNvPr id="75" name="Shape 75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pic>
        <p:nvPicPr>
          <p:cNvPr id="140" name="Shape 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375" y="166725"/>
            <a:ext cx="7739424" cy="4815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874" y="801964"/>
            <a:ext cx="7739423" cy="5759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03575" y="1593073"/>
            <a:ext cx="7567451" cy="5096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Entorno de desarrollo</a:t>
            </a:r>
          </a:p>
        </p:txBody>
      </p:sp>
      <p:sp>
        <p:nvSpPr>
          <p:cNvPr id="148" name="Shape 148"/>
          <p:cNvSpPr txBox="1"/>
          <p:nvPr>
            <p:ph idx="1" type="subTitle"/>
          </p:nvPr>
        </p:nvSpPr>
        <p:spPr>
          <a:xfrm>
            <a:off x="2600400" y="4243950"/>
            <a:ext cx="5857800" cy="104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>
                <a:solidFill>
                  <a:srgbClr val="B7B7B7"/>
                </a:solidFill>
              </a:rPr>
              <a:t>¿Por dónde empezar?</a:t>
            </a:r>
          </a:p>
        </p:txBody>
      </p:sp>
      <p:sp>
        <p:nvSpPr>
          <p:cNvPr id="149" name="Shape 149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pic>
        <p:nvPicPr>
          <p:cNvPr id="155" name="Shape 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425" y="1694561"/>
            <a:ext cx="8743150" cy="3923212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Shape 156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 sz="2400"/>
              <a:t>Versiones de Python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sp>
        <p:nvSpPr>
          <p:cNvPr id="162" name="Shape 162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 sz="2400"/>
              <a:t>Intérprete de Python</a:t>
            </a:r>
          </a:p>
        </p:txBody>
      </p:sp>
      <p:pic>
        <p:nvPicPr>
          <p:cNvPr id="163" name="Shape 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000" y="1293900"/>
            <a:ext cx="7873025" cy="362227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164" name="Shape 1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712" y="1588705"/>
            <a:ext cx="8297381" cy="460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pic>
        <p:nvPicPr>
          <p:cNvPr id="170" name="Shape 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50" y="168175"/>
            <a:ext cx="7914800" cy="595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Shape 171"/>
          <p:cNvPicPr preferRelativeResize="0"/>
          <p:nvPr/>
        </p:nvPicPr>
        <p:blipFill rotWithShape="1">
          <a:blip r:embed="rId4">
            <a:alphaModFix/>
          </a:blip>
          <a:srcRect b="6396" l="3445" r="2930" t="3504"/>
          <a:stretch/>
        </p:blipFill>
        <p:spPr>
          <a:xfrm>
            <a:off x="279162" y="572812"/>
            <a:ext cx="8585674" cy="5407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Shape 17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5950" y="1111094"/>
            <a:ext cx="8585651" cy="5235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Shape 173"/>
          <p:cNvPicPr preferRelativeResize="0"/>
          <p:nvPr/>
        </p:nvPicPr>
        <p:blipFill rotWithShape="1">
          <a:blip r:embed="rId6">
            <a:alphaModFix/>
          </a:blip>
          <a:srcRect b="8598" l="5378" r="6165" t="4806"/>
          <a:stretch/>
        </p:blipFill>
        <p:spPr>
          <a:xfrm>
            <a:off x="4953925" y="3302625"/>
            <a:ext cx="3740725" cy="2746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Shape 178"/>
          <p:cNvPicPr preferRelativeResize="0"/>
          <p:nvPr/>
        </p:nvPicPr>
        <p:blipFill rotWithShape="1">
          <a:blip r:embed="rId3">
            <a:alphaModFix/>
          </a:blip>
          <a:srcRect b="5685" l="0" r="0" t="0"/>
          <a:stretch/>
        </p:blipFill>
        <p:spPr>
          <a:xfrm>
            <a:off x="-7218" y="722783"/>
            <a:ext cx="9151200" cy="4852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Shape 179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sp>
        <p:nvSpPr>
          <p:cNvPr id="185" name="Shape 185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Distribuciones científicas</a:t>
            </a:r>
          </a:p>
          <a:p>
            <a:pPr lvl="0">
              <a:spcBef>
                <a:spcPts val="0"/>
              </a:spcBef>
              <a:buNone/>
            </a:pPr>
            <a:r>
              <a:rPr lang="es-ES"/>
              <a:t>de Python</a:t>
            </a:r>
          </a:p>
        </p:txBody>
      </p:sp>
      <p:sp>
        <p:nvSpPr>
          <p:cNvPr id="186" name="Shape 186"/>
          <p:cNvSpPr txBox="1"/>
          <p:nvPr>
            <p:ph idx="1" type="body"/>
          </p:nvPr>
        </p:nvSpPr>
        <p:spPr>
          <a:xfrm>
            <a:off x="617100" y="1540750"/>
            <a:ext cx="7909800" cy="4718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b="1" lang="es-ES" u="sng">
                <a:solidFill>
                  <a:schemeClr val="hlink"/>
                </a:solidFill>
                <a:hlinkClick r:id="rId3"/>
              </a:rPr>
              <a:t>Anaconda</a:t>
            </a:r>
            <a:r>
              <a:rPr b="1" lang="es-ES"/>
              <a:t>: multiplataforma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</a:pPr>
            <a:r>
              <a:rPr lang="es-ES" u="sng">
                <a:solidFill>
                  <a:schemeClr val="hlink"/>
                </a:solidFill>
                <a:hlinkClick r:id="rId4"/>
              </a:rPr>
              <a:t>Canopy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s-ES"/>
              <a:t>No incluye Spyder. Tiene entorno propio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s-ES" u="sng">
                <a:solidFill>
                  <a:schemeClr val="hlink"/>
                </a:solidFill>
                <a:hlinkClick r:id="rId5"/>
              </a:rPr>
              <a:t>Python(x,y)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s-ES"/>
              <a:t>Solo para Windows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s-ES" u="sng">
                <a:solidFill>
                  <a:schemeClr val="hlink"/>
                </a:solidFill>
                <a:hlinkClick r:id="rId6"/>
              </a:rPr>
              <a:t>Spyder</a:t>
            </a:r>
          </a:p>
          <a:p>
            <a:pPr indent="-228600" lvl="1" marL="914400">
              <a:spcBef>
                <a:spcPts val="0"/>
              </a:spcBef>
            </a:pPr>
            <a:r>
              <a:rPr lang="es-ES"/>
              <a:t>Es difícil instalar paquetes adicionales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Cómo empezar</a:t>
            </a:r>
          </a:p>
        </p:txBody>
      </p:sp>
      <p:sp>
        <p:nvSpPr>
          <p:cNvPr id="192" name="Shape 192"/>
          <p:cNvSpPr txBox="1"/>
          <p:nvPr>
            <p:ph idx="1" type="subTitle"/>
          </p:nvPr>
        </p:nvSpPr>
        <p:spPr>
          <a:xfrm>
            <a:off x="2600400" y="4243950"/>
            <a:ext cx="5857800" cy="104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Primeros pasos</a:t>
            </a:r>
          </a:p>
        </p:txBody>
      </p:sp>
      <p:sp>
        <p:nvSpPr>
          <p:cNvPr id="193" name="Shape 193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/>
          <p:nvPr/>
        </p:nvSpPr>
        <p:spPr>
          <a:xfrm>
            <a:off x="1240850" y="2502425"/>
            <a:ext cx="608700" cy="595200"/>
          </a:xfrm>
          <a:prstGeom prst="mathMultiply">
            <a:avLst>
              <a:gd fmla="val 23520" name="adj1"/>
            </a:avLst>
          </a:prstGeom>
          <a:solidFill>
            <a:srgbClr val="FF0000"/>
          </a:solidFill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9" name="Shape 199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 sz="2400"/>
              <a:t>Importación de paquetes</a:t>
            </a:r>
          </a:p>
        </p:txBody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x="617100" y="1693150"/>
            <a:ext cx="7909800" cy="4287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>
                <a:solidFill>
                  <a:srgbClr val="244061"/>
                </a:solidFill>
              </a:rPr>
              <a:t>import </a:t>
            </a:r>
            <a:r>
              <a:rPr lang="es-ES" sz="1800"/>
              <a:t>os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>
                <a:solidFill>
                  <a:srgbClr val="244061"/>
                </a:solidFill>
              </a:rPr>
              <a:t>import </a:t>
            </a:r>
            <a:r>
              <a:rPr lang="es-ES" sz="1800"/>
              <a:t>numpy </a:t>
            </a:r>
            <a:r>
              <a:rPr lang="es-ES" sz="1800">
                <a:solidFill>
                  <a:srgbClr val="244061"/>
                </a:solidFill>
              </a:rPr>
              <a:t>as</a:t>
            </a:r>
            <a:r>
              <a:rPr lang="es-ES" sz="1800"/>
              <a:t> np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244061"/>
                </a:solidFill>
              </a:rPr>
              <a:t>from </a:t>
            </a:r>
            <a:r>
              <a:rPr lang="es-ES" sz="1800"/>
              <a:t>numpy </a:t>
            </a:r>
            <a:r>
              <a:rPr lang="es-ES" sz="1800">
                <a:solidFill>
                  <a:srgbClr val="244061"/>
                </a:solidFill>
              </a:rPr>
              <a:t>import </a:t>
            </a:r>
            <a:r>
              <a:rPr lang="es-ES" sz="1800"/>
              <a:t>linspace </a:t>
            </a:r>
            <a:r>
              <a:rPr lang="es-ES" sz="1800">
                <a:solidFill>
                  <a:srgbClr val="244061"/>
                </a:solidFill>
              </a:rPr>
              <a:t>as </a:t>
            </a:r>
            <a:r>
              <a:rPr lang="es-ES" sz="1800"/>
              <a:t>lins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lang="es-ES" sz="1800">
                <a:solidFill>
                  <a:srgbClr val="0000FF"/>
                </a:solidFill>
              </a:rPr>
              <a:t>from sympy import *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sz="1800"/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800">
                <a:solidFill>
                  <a:srgbClr val="244061"/>
                </a:solidFill>
              </a:rPr>
              <a:t>import </a:t>
            </a:r>
            <a:r>
              <a:rPr lang="es-ES" sz="1800"/>
              <a:t>BAS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sz="1800"/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800"/>
              <a:t>Se puede importar en cualquier momento que lo necesites pero es más apropiado hacerlo al principio.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sz="1800"/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Para encontrar algún módulo o paquete que cubra una cierta necesidad, puedes consultar la lista de PyPI (Python Package Index) en </a:t>
            </a:r>
            <a:r>
              <a:rPr lang="es-ES" sz="1800" u="sng">
                <a:solidFill>
                  <a:schemeClr val="hlink"/>
                </a:solidFill>
                <a:hlinkClick r:id="rId3"/>
              </a:rPr>
              <a:t>http://pypi.python.org/</a:t>
            </a:r>
            <a:r>
              <a:rPr lang="es-ES" sz="1800"/>
              <a:t>, que cuenta con más de 4000 paquetes distintos.</a:t>
            </a:r>
          </a:p>
          <a:p>
            <a:pPr indent="457200" lvl="0" marL="137160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indent="457200" lvl="0" marL="1371600" rtl="0">
              <a:lnSpc>
                <a:spcPct val="100000"/>
              </a:lnSpc>
              <a:spcBef>
                <a:spcPts val="0"/>
              </a:spcBef>
              <a:buNone/>
            </a:pPr>
            <a:r>
              <a:rPr b="1" lang="es-ES" sz="1800"/>
              <a:t>PyPI - the Python Package Index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 u="sng">
                <a:solidFill>
                  <a:schemeClr val="hlink"/>
                </a:solidFill>
                <a:hlinkClick r:id="rId4"/>
              </a:rPr>
              <a:t>https://pypi.python.org/pypi?%3Aaction=index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1" name="Shape 201"/>
          <p:cNvSpPr txBox="1"/>
          <p:nvPr/>
        </p:nvSpPr>
        <p:spPr>
          <a:xfrm>
            <a:off x="4338725" y="3013800"/>
            <a:ext cx="3898199" cy="75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s-ES" sz="1800">
                <a:solidFill>
                  <a:srgbClr val="0000FF"/>
                </a:solidFill>
                <a:latin typeface="PT Serif"/>
                <a:ea typeface="PT Serif"/>
                <a:cs typeface="PT Serif"/>
                <a:sym typeface="PT Serif"/>
              </a:rPr>
              <a:t>¡Nuestros paquetes también debemos importarlos!</a:t>
            </a:r>
          </a:p>
        </p:txBody>
      </p:sp>
      <p:cxnSp>
        <p:nvCxnSpPr>
          <p:cNvPr id="202" name="Shape 202"/>
          <p:cNvCxnSpPr/>
          <p:nvPr/>
        </p:nvCxnSpPr>
        <p:spPr>
          <a:xfrm rot="10800000">
            <a:off x="3630575" y="2223174"/>
            <a:ext cx="2125799" cy="156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lg" w="lg" type="none"/>
            <a:tailEnd len="lg" w="lg" type="triangle"/>
          </a:ln>
        </p:spPr>
      </p:cxnSp>
      <p:sp>
        <p:nvSpPr>
          <p:cNvPr id="203" name="Shape 203"/>
          <p:cNvSpPr txBox="1"/>
          <p:nvPr/>
        </p:nvSpPr>
        <p:spPr>
          <a:xfrm>
            <a:off x="6020350" y="1800775"/>
            <a:ext cx="2822999" cy="972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latin typeface="PT Serif"/>
                <a:ea typeface="PT Serif"/>
                <a:cs typeface="PT Serif"/>
                <a:sym typeface="PT Serif"/>
              </a:rPr>
              <a:t>Este nombre por legibilidad sigue unos estándares.</a:t>
            </a:r>
          </a:p>
        </p:txBody>
      </p:sp>
      <p:sp>
        <p:nvSpPr>
          <p:cNvPr id="204" name="Shape 204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Tipos y estructuras de datos</a:t>
            </a:r>
          </a:p>
        </p:txBody>
      </p:sp>
      <p:sp>
        <p:nvSpPr>
          <p:cNvPr id="210" name="Shape 210"/>
          <p:cNvSpPr txBox="1"/>
          <p:nvPr>
            <p:ph idx="1" type="subTitle"/>
          </p:nvPr>
        </p:nvSpPr>
        <p:spPr>
          <a:xfrm>
            <a:off x="2600400" y="4243950"/>
            <a:ext cx="5857800" cy="104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Listas, diccionarios y tuplas</a:t>
            </a:r>
          </a:p>
        </p:txBody>
      </p:sp>
      <p:sp>
        <p:nvSpPr>
          <p:cNvPr id="211" name="Shape 211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Bibliografía</a:t>
            </a:r>
          </a:p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17100" y="1616950"/>
            <a:ext cx="7909800" cy="4710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/>
              <a:t>Think Python. How to Think Like a Computer Scientist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/>
              <a:t>Python para todos 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/>
              <a:t>Scientific Computing with Python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/>
              <a:t>Guía de estilo para el código Python – PEP 8 en Español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/>
              <a:t>Instalación de Python en Windows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 u="sng">
                <a:solidFill>
                  <a:schemeClr val="hlink"/>
                </a:solidFill>
                <a:hlinkClick r:id="rId3"/>
              </a:rPr>
              <a:t>https://github.com/jrjohansson/scientific-python-lectures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/>
              <a:t>Python para usuarios de Matlab y R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/>
              <a:t>Pandas , powerful Python data analysis  toolkit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/>
              <a:t>Rapid GUI programming with Python and Qt. The definitive guide t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 u="sng">
                <a:solidFill>
                  <a:schemeClr val="hlink"/>
                </a:solidFill>
                <a:hlinkClick r:id="rId4"/>
              </a:rPr>
              <a:t>http://matplotlib.org/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 u="sng">
                <a:solidFill>
                  <a:schemeClr val="hlink"/>
                </a:solidFill>
                <a:hlinkClick r:id="rId5"/>
              </a:rPr>
              <a:t>http://www.scipy.org/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 u="sng">
                <a:solidFill>
                  <a:schemeClr val="hlink"/>
                </a:solidFill>
                <a:hlinkClick r:id="rId6"/>
              </a:rPr>
              <a:t>http://www.numpy.org/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 u="sng">
                <a:solidFill>
                  <a:schemeClr val="hlink"/>
                </a:solidFill>
                <a:hlinkClick r:id="rId7"/>
              </a:rPr>
              <a:t>http://pandas.pydata.org/</a:t>
            </a:r>
          </a:p>
          <a:p>
            <a:pPr indent="-285750" lvl="0" marL="285750" rtl="0">
              <a:spcBef>
                <a:spcPts val="0"/>
              </a:spcBef>
              <a:buSzPct val="100000"/>
            </a:pPr>
            <a:r>
              <a:rPr lang="es-ES" sz="1800" u="sng">
                <a:solidFill>
                  <a:schemeClr val="hlink"/>
                </a:solidFill>
                <a:hlinkClick r:id="rId8"/>
              </a:rPr>
              <a:t>https://docs.python.org/2/library/logging.html</a:t>
            </a:r>
          </a:p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Tipos de datos</a:t>
            </a:r>
          </a:p>
        </p:txBody>
      </p:sp>
      <p:sp>
        <p:nvSpPr>
          <p:cNvPr id="217" name="Shape 217"/>
          <p:cNvSpPr txBox="1"/>
          <p:nvPr>
            <p:ph idx="1" type="body"/>
          </p:nvPr>
        </p:nvSpPr>
        <p:spPr>
          <a:xfrm>
            <a:off x="617100" y="1997950"/>
            <a:ext cx="7909800" cy="4287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s-ES" sz="1800"/>
              <a:t>Los tipos de datos hacen referencia al tipo de información que se trabaja. Esto incluye imponer restricciones en los datos, como qué valores pueden tomar y qué operaciones se pueden realizar.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t/>
            </a:r>
            <a:endParaRPr sz="1800"/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s-ES" sz="1800"/>
              <a:t>Enteros			</a:t>
            </a:r>
            <a:r>
              <a:rPr b="1" lang="es-ES" sz="1800"/>
              <a:t>int        </a:t>
            </a:r>
            <a:r>
              <a:rPr lang="es-ES" sz="1800">
                <a:solidFill>
                  <a:srgbClr val="999999"/>
                </a:solidFill>
              </a:rPr>
              <a:t># L: long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s-ES" sz="1800"/>
              <a:t>Flotantes		</a:t>
            </a:r>
            <a:r>
              <a:rPr b="1" lang="es-ES" sz="1800"/>
              <a:t>float    </a:t>
            </a:r>
            <a:r>
              <a:rPr lang="es-ES" sz="1800">
                <a:solidFill>
                  <a:srgbClr val="999999"/>
                </a:solidFill>
              </a:rPr>
              <a:t># double: con mayor precisión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s-ES" sz="1800"/>
              <a:t>Cadena</a:t>
            </a:r>
            <a:r>
              <a:rPr lang="es-ES" sz="1800">
                <a:solidFill>
                  <a:srgbClr val="999999"/>
                </a:solidFill>
              </a:rPr>
              <a:t>			</a:t>
            </a:r>
            <a:r>
              <a:rPr b="1" lang="es-ES" sz="1800"/>
              <a:t>str</a:t>
            </a:r>
            <a:r>
              <a:rPr lang="es-ES" sz="1800">
                <a:solidFill>
                  <a:srgbClr val="999999"/>
                </a:solidFill>
              </a:rPr>
              <a:t>	     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s-ES" sz="1800"/>
              <a:t>Booleano		</a:t>
            </a:r>
            <a:r>
              <a:rPr b="1" lang="es-ES" sz="1800"/>
              <a:t>bool     </a:t>
            </a:r>
            <a:r>
              <a:rPr lang="es-ES" sz="1800">
                <a:solidFill>
                  <a:srgbClr val="999999"/>
                </a:solidFill>
              </a:rPr>
              <a:t># True (1) or False (0)</a:t>
            </a:r>
          </a:p>
        </p:txBody>
      </p:sp>
      <p:sp>
        <p:nvSpPr>
          <p:cNvPr id="218" name="Shape 218"/>
          <p:cNvSpPr/>
          <p:nvPr/>
        </p:nvSpPr>
        <p:spPr>
          <a:xfrm>
            <a:off x="859995" y="5051275"/>
            <a:ext cx="33669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9" name="Shape 219"/>
          <p:cNvSpPr/>
          <p:nvPr/>
        </p:nvSpPr>
        <p:spPr>
          <a:xfrm>
            <a:off x="964208" y="5114725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0" name="Shape 220"/>
          <p:cNvSpPr txBox="1"/>
          <p:nvPr/>
        </p:nvSpPr>
        <p:spPr>
          <a:xfrm>
            <a:off x="1683350" y="5037150"/>
            <a:ext cx="1955399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221" name="Shape 221"/>
          <p:cNvSpPr/>
          <p:nvPr/>
        </p:nvSpPr>
        <p:spPr>
          <a:xfrm>
            <a:off x="867400" y="5440550"/>
            <a:ext cx="3352200" cy="840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2" name="Shape 222"/>
          <p:cNvSpPr/>
          <p:nvPr/>
        </p:nvSpPr>
        <p:spPr>
          <a:xfrm>
            <a:off x="4730800" y="5376975"/>
            <a:ext cx="3553199" cy="904200"/>
          </a:xfrm>
          <a:prstGeom prst="rect">
            <a:avLst/>
          </a:prstGeom>
          <a:solidFill>
            <a:srgbClr val="E6B8AF"/>
          </a:solidFill>
          <a:ln cap="flat" cmpd="sng" w="9525">
            <a:solidFill>
              <a:srgbClr val="98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3" name="Shape 223"/>
          <p:cNvSpPr txBox="1"/>
          <p:nvPr/>
        </p:nvSpPr>
        <p:spPr>
          <a:xfrm>
            <a:off x="1043500" y="5628125"/>
            <a:ext cx="3000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/>
              <a:t>var = 1/2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/>
              <a:t>&gt;&gt;&gt; 0</a:t>
            </a:r>
          </a:p>
        </p:txBody>
      </p:sp>
      <p:sp>
        <p:nvSpPr>
          <p:cNvPr id="224" name="Shape 224"/>
          <p:cNvSpPr txBox="1"/>
          <p:nvPr/>
        </p:nvSpPr>
        <p:spPr>
          <a:xfrm>
            <a:off x="4999600" y="5567475"/>
            <a:ext cx="1899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/>
              <a:t>var = 1/2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/>
              <a:t>&gt;&gt;&gt; 0.5</a:t>
            </a:r>
          </a:p>
        </p:txBody>
      </p:sp>
      <p:sp>
        <p:nvSpPr>
          <p:cNvPr id="225" name="Shape 225"/>
          <p:cNvSpPr/>
          <p:nvPr/>
        </p:nvSpPr>
        <p:spPr>
          <a:xfrm>
            <a:off x="4730800" y="5037150"/>
            <a:ext cx="3553199" cy="387899"/>
          </a:xfrm>
          <a:prstGeom prst="round1Rect">
            <a:avLst>
              <a:gd fmla="val 16667" name="adj"/>
            </a:avLst>
          </a:prstGeom>
          <a:solidFill>
            <a:srgbClr val="980000"/>
          </a:solidFill>
          <a:ln cap="flat" cmpd="sng" w="9525">
            <a:solidFill>
              <a:srgbClr val="98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6" name="Shape 226"/>
          <p:cNvSpPr txBox="1"/>
          <p:nvPr/>
        </p:nvSpPr>
        <p:spPr>
          <a:xfrm>
            <a:off x="5599675" y="5023025"/>
            <a:ext cx="20637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Matlab</a:t>
            </a:r>
          </a:p>
        </p:txBody>
      </p:sp>
      <p:sp>
        <p:nvSpPr>
          <p:cNvPr id="227" name="Shape 227"/>
          <p:cNvSpPr/>
          <p:nvPr/>
        </p:nvSpPr>
        <p:spPr>
          <a:xfrm>
            <a:off x="4873200" y="5131600"/>
            <a:ext cx="372383" cy="245376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8" name="Shape 228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Estructuras de datos</a:t>
            </a:r>
          </a:p>
        </p:txBody>
      </p:sp>
      <p:sp>
        <p:nvSpPr>
          <p:cNvPr id="234" name="Shape 234"/>
          <p:cNvSpPr txBox="1"/>
          <p:nvPr>
            <p:ph idx="1" type="body"/>
          </p:nvPr>
        </p:nvSpPr>
        <p:spPr>
          <a:xfrm>
            <a:off x="626375" y="2013800"/>
            <a:ext cx="2547900" cy="24854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b="1" lang="es-ES"/>
              <a:t>Listas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600"/>
              <a:t>Es un tipo de colección ordenada (arrays o vectores). Las listas pueden contener cualquier tipo de dato: números, cadenas, booleanos, etc. y también listas. Son mutables.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sz="1600"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600"/>
          </a:p>
        </p:txBody>
      </p:sp>
      <p:sp>
        <p:nvSpPr>
          <p:cNvPr id="235" name="Shape 235"/>
          <p:cNvSpPr txBox="1"/>
          <p:nvPr>
            <p:ph idx="2" type="body"/>
          </p:nvPr>
        </p:nvSpPr>
        <p:spPr>
          <a:xfrm>
            <a:off x="3304750" y="2013800"/>
            <a:ext cx="2547900" cy="1881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s-ES"/>
              <a:t>Diccionarios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600"/>
              <a:t>Los diccionarios (matrices asociativas) son colecciones que relaciona una clave y un valor. No son secuencias, si no mappings (mapeados, asociaciones).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1600"/>
          </a:p>
        </p:txBody>
      </p:sp>
      <p:sp>
        <p:nvSpPr>
          <p:cNvPr id="236" name="Shape 236"/>
          <p:cNvSpPr txBox="1"/>
          <p:nvPr>
            <p:ph idx="3" type="body"/>
          </p:nvPr>
        </p:nvSpPr>
        <p:spPr>
          <a:xfrm>
            <a:off x="5983125" y="2013800"/>
            <a:ext cx="2547900" cy="2430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b="1" lang="es-ES"/>
              <a:t>Tuplas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600"/>
              <a:t>Similar a la lista con varias limitaciones: son inmutables y tienen un tamaño fijo. A cambio, son más ligeras que las listas (ahorran memoria).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sz="1600"/>
          </a:p>
        </p:txBody>
      </p:sp>
      <p:sp>
        <p:nvSpPr>
          <p:cNvPr id="237" name="Shape 237"/>
          <p:cNvSpPr txBox="1"/>
          <p:nvPr/>
        </p:nvSpPr>
        <p:spPr>
          <a:xfrm>
            <a:off x="600275" y="1212975"/>
            <a:ext cx="7767600" cy="722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Las distintas formas en las que se pueden organizar los datos.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https://docs.python.org/2/tutorial/datastructures.html</a:t>
            </a:r>
          </a:p>
        </p:txBody>
      </p:sp>
      <p:sp>
        <p:nvSpPr>
          <p:cNvPr id="238" name="Shape 238"/>
          <p:cNvSpPr/>
          <p:nvPr/>
        </p:nvSpPr>
        <p:spPr>
          <a:xfrm>
            <a:off x="3374300" y="4798975"/>
            <a:ext cx="24225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9" name="Shape 239"/>
          <p:cNvSpPr/>
          <p:nvPr/>
        </p:nvSpPr>
        <p:spPr>
          <a:xfrm>
            <a:off x="3478508" y="486716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0" name="Shape 240"/>
          <p:cNvSpPr txBox="1"/>
          <p:nvPr/>
        </p:nvSpPr>
        <p:spPr>
          <a:xfrm>
            <a:off x="4197650" y="4789600"/>
            <a:ext cx="1358099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241" name="Shape 241"/>
          <p:cNvSpPr/>
          <p:nvPr/>
        </p:nvSpPr>
        <p:spPr>
          <a:xfrm>
            <a:off x="3374300" y="5178600"/>
            <a:ext cx="2422500" cy="1072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2" name="Shape 242"/>
          <p:cNvSpPr/>
          <p:nvPr/>
        </p:nvSpPr>
        <p:spPr>
          <a:xfrm>
            <a:off x="3401400" y="5227650"/>
            <a:ext cx="2470799" cy="9653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rPr lang="es-E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 = {'jack': 4098, 'sape': 4139} 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rPr lang="es-E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tel['guido'] = 4127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rPr lang="es-E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print tel[‘guido’]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rPr lang="es-E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&gt;&gt;&gt; 4127</a:t>
            </a:r>
          </a:p>
        </p:txBody>
      </p:sp>
      <p:sp>
        <p:nvSpPr>
          <p:cNvPr id="243" name="Shape 243"/>
          <p:cNvSpPr/>
          <p:nvPr/>
        </p:nvSpPr>
        <p:spPr>
          <a:xfrm>
            <a:off x="709525" y="4841550"/>
            <a:ext cx="23411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4" name="Shape 244"/>
          <p:cNvSpPr/>
          <p:nvPr/>
        </p:nvSpPr>
        <p:spPr>
          <a:xfrm>
            <a:off x="813733" y="4904987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5" name="Shape 245"/>
          <p:cNvSpPr txBox="1"/>
          <p:nvPr/>
        </p:nvSpPr>
        <p:spPr>
          <a:xfrm>
            <a:off x="1532875" y="4827425"/>
            <a:ext cx="1724699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246" name="Shape 246"/>
          <p:cNvSpPr/>
          <p:nvPr/>
        </p:nvSpPr>
        <p:spPr>
          <a:xfrm>
            <a:off x="709525" y="5216425"/>
            <a:ext cx="2341199" cy="5513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7" name="Shape 247"/>
          <p:cNvSpPr txBox="1"/>
          <p:nvPr/>
        </p:nvSpPr>
        <p:spPr>
          <a:xfrm>
            <a:off x="709950" y="5300200"/>
            <a:ext cx="2341199" cy="387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lista = [True, ‘una lista’, [1, 2]]</a:t>
            </a:r>
          </a:p>
        </p:txBody>
      </p:sp>
      <p:sp>
        <p:nvSpPr>
          <p:cNvPr id="248" name="Shape 248"/>
          <p:cNvSpPr/>
          <p:nvPr/>
        </p:nvSpPr>
        <p:spPr>
          <a:xfrm>
            <a:off x="6099725" y="4793925"/>
            <a:ext cx="21926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9" name="Shape 249"/>
          <p:cNvSpPr/>
          <p:nvPr/>
        </p:nvSpPr>
        <p:spPr>
          <a:xfrm>
            <a:off x="6203933" y="486211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0" name="Shape 250"/>
          <p:cNvSpPr txBox="1"/>
          <p:nvPr/>
        </p:nvSpPr>
        <p:spPr>
          <a:xfrm>
            <a:off x="6923075" y="4784550"/>
            <a:ext cx="10896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251" name="Shape 251"/>
          <p:cNvSpPr/>
          <p:nvPr/>
        </p:nvSpPr>
        <p:spPr>
          <a:xfrm>
            <a:off x="6099725" y="5173550"/>
            <a:ext cx="2192699" cy="594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2" name="Shape 252"/>
          <p:cNvSpPr txBox="1"/>
          <p:nvPr/>
        </p:nvSpPr>
        <p:spPr>
          <a:xfrm>
            <a:off x="6107700" y="5246900"/>
            <a:ext cx="2103299" cy="387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 = (1, 2, True, “python”)</a:t>
            </a:r>
          </a:p>
        </p:txBody>
      </p:sp>
      <p:sp>
        <p:nvSpPr>
          <p:cNvPr id="253" name="Shape 253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Estructura de datos 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2400"/>
              <a:t>El aliasing</a:t>
            </a:r>
          </a:p>
        </p:txBody>
      </p:sp>
      <p:sp>
        <p:nvSpPr>
          <p:cNvPr id="259" name="Shape 259"/>
          <p:cNvSpPr txBox="1"/>
          <p:nvPr>
            <p:ph idx="1" type="body"/>
          </p:nvPr>
        </p:nvSpPr>
        <p:spPr>
          <a:xfrm>
            <a:off x="617100" y="1616950"/>
            <a:ext cx="7909800" cy="945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800"/>
              <a:t>Cuando se asigna una variable</a:t>
            </a:r>
            <a:r>
              <a:rPr i="1" lang="es-ES" sz="1800"/>
              <a:t> a</a:t>
            </a:r>
            <a:r>
              <a:rPr lang="es-ES" sz="1800"/>
              <a:t> a otra </a:t>
            </a:r>
            <a:r>
              <a:rPr i="1" lang="es-ES" sz="1800"/>
              <a:t>b</a:t>
            </a:r>
            <a:r>
              <a:rPr lang="es-ES" sz="1800"/>
              <a:t>, lo que Python hace es referenciar </a:t>
            </a:r>
            <a:r>
              <a:rPr b="1" lang="es-ES" sz="1800"/>
              <a:t>‘b’ </a:t>
            </a:r>
            <a:r>
              <a:rPr lang="es-ES" sz="1800"/>
              <a:t>a </a:t>
            </a:r>
            <a:r>
              <a:rPr b="1" lang="es-ES" sz="1800"/>
              <a:t>‘a’.</a:t>
            </a:r>
            <a:r>
              <a:rPr lang="es-ES" sz="1800"/>
              <a:t> Está ahorrando memoria asignándole a la variable </a:t>
            </a:r>
            <a:r>
              <a:rPr i="1" lang="es-ES" sz="1800"/>
              <a:t>b</a:t>
            </a:r>
            <a:r>
              <a:rPr lang="es-ES" sz="1800"/>
              <a:t> la misma dirección de memoria que </a:t>
            </a:r>
            <a:r>
              <a:rPr i="1" lang="es-ES" sz="1800"/>
              <a:t>a</a:t>
            </a:r>
            <a:r>
              <a:rPr lang="es-ES" sz="1800"/>
              <a:t>. Cualquier cambio en </a:t>
            </a:r>
            <a:r>
              <a:rPr i="1" lang="es-ES" sz="1800"/>
              <a:t>b</a:t>
            </a:r>
            <a:r>
              <a:rPr lang="es-ES" sz="1800"/>
              <a:t>, modificará </a:t>
            </a:r>
            <a:r>
              <a:rPr i="1" lang="es-ES" sz="1800"/>
              <a:t>a</a:t>
            </a:r>
            <a:r>
              <a:rPr lang="es-ES" sz="1800"/>
              <a:t>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0" name="Shape 260"/>
          <p:cNvSpPr/>
          <p:nvPr/>
        </p:nvSpPr>
        <p:spPr>
          <a:xfrm>
            <a:off x="2690375" y="2858962"/>
            <a:ext cx="27788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1" name="Shape 261"/>
          <p:cNvSpPr/>
          <p:nvPr/>
        </p:nvSpPr>
        <p:spPr>
          <a:xfrm>
            <a:off x="2794583" y="292716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2" name="Shape 262"/>
          <p:cNvSpPr txBox="1"/>
          <p:nvPr/>
        </p:nvSpPr>
        <p:spPr>
          <a:xfrm>
            <a:off x="3513725" y="2849587"/>
            <a:ext cx="1955399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263" name="Shape 263"/>
          <p:cNvSpPr/>
          <p:nvPr/>
        </p:nvSpPr>
        <p:spPr>
          <a:xfrm>
            <a:off x="2690375" y="3238600"/>
            <a:ext cx="2778899" cy="12983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4" name="Shape 264"/>
          <p:cNvSpPr txBox="1"/>
          <p:nvPr/>
        </p:nvSpPr>
        <p:spPr>
          <a:xfrm>
            <a:off x="2874375" y="3157600"/>
            <a:ext cx="1955399" cy="13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= [1, 2, 3]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 = a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 is a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&gt;&gt;&gt; True</a:t>
            </a:r>
          </a:p>
        </p:txBody>
      </p:sp>
      <p:sp>
        <p:nvSpPr>
          <p:cNvPr id="265" name="Shape 265"/>
          <p:cNvSpPr/>
          <p:nvPr/>
        </p:nvSpPr>
        <p:spPr>
          <a:xfrm>
            <a:off x="2670725" y="5077712"/>
            <a:ext cx="27788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6" name="Shape 266"/>
          <p:cNvSpPr/>
          <p:nvPr/>
        </p:nvSpPr>
        <p:spPr>
          <a:xfrm>
            <a:off x="2774933" y="514591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7" name="Shape 267"/>
          <p:cNvSpPr txBox="1"/>
          <p:nvPr/>
        </p:nvSpPr>
        <p:spPr>
          <a:xfrm>
            <a:off x="3494075" y="5068337"/>
            <a:ext cx="1955399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268" name="Shape 268"/>
          <p:cNvSpPr/>
          <p:nvPr/>
        </p:nvSpPr>
        <p:spPr>
          <a:xfrm>
            <a:off x="2670725" y="5457350"/>
            <a:ext cx="2778899" cy="7955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9" name="Shape 269"/>
          <p:cNvSpPr txBox="1"/>
          <p:nvPr/>
        </p:nvSpPr>
        <p:spPr>
          <a:xfrm>
            <a:off x="2854725" y="5467375"/>
            <a:ext cx="1955399" cy="7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= [1, 2, 3]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 = list(a)</a:t>
            </a:r>
          </a:p>
        </p:txBody>
      </p:sp>
      <p:sp>
        <p:nvSpPr>
          <p:cNvPr id="270" name="Shape 270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Acceso y particionado de listas</a:t>
            </a:r>
          </a:p>
        </p:txBody>
      </p:sp>
      <p:sp>
        <p:nvSpPr>
          <p:cNvPr id="276" name="Shape 276"/>
          <p:cNvSpPr txBox="1"/>
          <p:nvPr>
            <p:ph idx="1" type="body"/>
          </p:nvPr>
        </p:nvSpPr>
        <p:spPr>
          <a:xfrm>
            <a:off x="617100" y="1997950"/>
            <a:ext cx="7909800" cy="4287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El particionado es el acceso y la extracción de los elementos de una lista.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sz="1800"/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El primer índice es el 0.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Desde un determinado elemento hasta el final 			[5:]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Extracción de elementos de x en x						[::x]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Extracción de elementos desde el final					[-1:10:-3]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Extracción de un elemento de una lista dentro de otra		[0][0]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sz="1800"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7" name="Shape 277"/>
          <p:cNvSpPr/>
          <p:nvPr/>
        </p:nvSpPr>
        <p:spPr>
          <a:xfrm>
            <a:off x="1803551" y="4514187"/>
            <a:ext cx="47202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8" name="Shape 278"/>
          <p:cNvSpPr/>
          <p:nvPr/>
        </p:nvSpPr>
        <p:spPr>
          <a:xfrm>
            <a:off x="1907758" y="4577637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9" name="Shape 279"/>
          <p:cNvSpPr txBox="1"/>
          <p:nvPr/>
        </p:nvSpPr>
        <p:spPr>
          <a:xfrm>
            <a:off x="2626900" y="4500062"/>
            <a:ext cx="1955399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280" name="Shape 280"/>
          <p:cNvSpPr/>
          <p:nvPr/>
        </p:nvSpPr>
        <p:spPr>
          <a:xfrm>
            <a:off x="1803550" y="4889083"/>
            <a:ext cx="4720200" cy="1379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1" name="Shape 281"/>
          <p:cNvSpPr txBox="1"/>
          <p:nvPr/>
        </p:nvSpPr>
        <p:spPr>
          <a:xfrm>
            <a:off x="2032575" y="5022273"/>
            <a:ext cx="4498500" cy="1246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lista = [22, True, ‘una lista’, [1, 2]]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lista[0:2] = [0,1]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print lista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&gt;&gt;&gt; [0, 1, ‘una lista’, [1, 2]]</a:t>
            </a:r>
          </a:p>
        </p:txBody>
      </p:sp>
      <p:sp>
        <p:nvSpPr>
          <p:cNvPr id="282" name="Shape 282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Métodos para listas</a:t>
            </a:r>
          </a:p>
        </p:txBody>
      </p:sp>
      <p:sp>
        <p:nvSpPr>
          <p:cNvPr id="288" name="Shape 288"/>
          <p:cNvSpPr txBox="1"/>
          <p:nvPr>
            <p:ph idx="1" type="body"/>
          </p:nvPr>
        </p:nvSpPr>
        <p:spPr>
          <a:xfrm>
            <a:off x="617100" y="1616950"/>
            <a:ext cx="7909800" cy="4287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Python incluye una serie de métodos (o funciones) propias para operar con los distintos tipos de datos y estructuras (incluye algunas más, denominadas built-in functions).</a:t>
            </a:r>
          </a:p>
        </p:txBody>
      </p:sp>
      <p:sp>
        <p:nvSpPr>
          <p:cNvPr id="289" name="Shape 289"/>
          <p:cNvSpPr/>
          <p:nvPr/>
        </p:nvSpPr>
        <p:spPr>
          <a:xfrm>
            <a:off x="1272225" y="5877325"/>
            <a:ext cx="60669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800" u="sng">
                <a:solidFill>
                  <a:schemeClr val="hlink"/>
                </a:solidFill>
                <a:latin typeface="PT Serif"/>
                <a:ea typeface="PT Serif"/>
                <a:cs typeface="PT Serif"/>
                <a:sym typeface="PT Serif"/>
                <a:hlinkClick r:id="rId3"/>
              </a:rPr>
              <a:t>https://docs.python.org/2/tutorial/datastructures.html</a:t>
            </a:r>
          </a:p>
        </p:txBody>
      </p:sp>
      <p:sp>
        <p:nvSpPr>
          <p:cNvPr id="290" name="Shape 290"/>
          <p:cNvSpPr/>
          <p:nvPr/>
        </p:nvSpPr>
        <p:spPr>
          <a:xfrm>
            <a:off x="1272224" y="2675250"/>
            <a:ext cx="30101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1" name="Shape 291"/>
          <p:cNvSpPr/>
          <p:nvPr/>
        </p:nvSpPr>
        <p:spPr>
          <a:xfrm>
            <a:off x="1376433" y="2738687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2" name="Shape 292"/>
          <p:cNvSpPr txBox="1"/>
          <p:nvPr/>
        </p:nvSpPr>
        <p:spPr>
          <a:xfrm>
            <a:off x="2095575" y="2661125"/>
            <a:ext cx="13758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293" name="Shape 293"/>
          <p:cNvSpPr/>
          <p:nvPr/>
        </p:nvSpPr>
        <p:spPr>
          <a:xfrm>
            <a:off x="1272225" y="3050125"/>
            <a:ext cx="3010199" cy="7949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4" name="Shape 294"/>
          <p:cNvSpPr txBox="1"/>
          <p:nvPr/>
        </p:nvSpPr>
        <p:spPr>
          <a:xfrm>
            <a:off x="1425050" y="3030925"/>
            <a:ext cx="17049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 = ['a', 'b', 'c']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t.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append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('d')</a:t>
            </a:r>
          </a:p>
        </p:txBody>
      </p:sp>
      <p:sp>
        <p:nvSpPr>
          <p:cNvPr id="295" name="Shape 295"/>
          <p:cNvSpPr/>
          <p:nvPr/>
        </p:nvSpPr>
        <p:spPr>
          <a:xfrm>
            <a:off x="5021900" y="2688550"/>
            <a:ext cx="29313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6" name="Shape 296"/>
          <p:cNvSpPr/>
          <p:nvPr/>
        </p:nvSpPr>
        <p:spPr>
          <a:xfrm>
            <a:off x="5126108" y="2751975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7" name="Shape 297"/>
          <p:cNvSpPr txBox="1"/>
          <p:nvPr/>
        </p:nvSpPr>
        <p:spPr>
          <a:xfrm>
            <a:off x="5845250" y="2674412"/>
            <a:ext cx="13758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298" name="Shape 298"/>
          <p:cNvSpPr/>
          <p:nvPr/>
        </p:nvSpPr>
        <p:spPr>
          <a:xfrm>
            <a:off x="5021900" y="3063425"/>
            <a:ext cx="2931300" cy="7949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9" name="Shape 299"/>
          <p:cNvSpPr/>
          <p:nvPr/>
        </p:nvSpPr>
        <p:spPr>
          <a:xfrm>
            <a:off x="5210003" y="3113887"/>
            <a:ext cx="2555100" cy="646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 = ‘Disfruta con python'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 = s.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split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()</a:t>
            </a:r>
          </a:p>
        </p:txBody>
      </p:sp>
      <p:sp>
        <p:nvSpPr>
          <p:cNvPr id="300" name="Shape 300"/>
          <p:cNvSpPr/>
          <p:nvPr/>
        </p:nvSpPr>
        <p:spPr>
          <a:xfrm>
            <a:off x="1276025" y="4100750"/>
            <a:ext cx="38649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1" name="Shape 301"/>
          <p:cNvSpPr/>
          <p:nvPr/>
        </p:nvSpPr>
        <p:spPr>
          <a:xfrm>
            <a:off x="1380233" y="4164175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2" name="Shape 302"/>
          <p:cNvSpPr txBox="1"/>
          <p:nvPr/>
        </p:nvSpPr>
        <p:spPr>
          <a:xfrm>
            <a:off x="2099375" y="4086612"/>
            <a:ext cx="13758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303" name="Shape 303"/>
          <p:cNvSpPr/>
          <p:nvPr/>
        </p:nvSpPr>
        <p:spPr>
          <a:xfrm>
            <a:off x="1276025" y="4475625"/>
            <a:ext cx="3864900" cy="11015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4" name="Shape 304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sp>
        <p:nvSpPr>
          <p:cNvPr id="305" name="Shape 305"/>
          <p:cNvSpPr/>
          <p:nvPr/>
        </p:nvSpPr>
        <p:spPr>
          <a:xfrm>
            <a:off x="1532075" y="4520550"/>
            <a:ext cx="3326699" cy="91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 = [‘Disfruta’, 'con', 'Python']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delimiter = ' '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delimiter.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join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(t)</a:t>
            </a:r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Asignación múltiple con tuplas</a:t>
            </a:r>
          </a:p>
        </p:txBody>
      </p:sp>
      <p:sp>
        <p:nvSpPr>
          <p:cNvPr id="311" name="Shape 311"/>
          <p:cNvSpPr txBox="1"/>
          <p:nvPr>
            <p:ph idx="1" type="body"/>
          </p:nvPr>
        </p:nvSpPr>
        <p:spPr>
          <a:xfrm>
            <a:off x="617100" y="1997950"/>
            <a:ext cx="7909800" cy="4287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Un aspecto muy importante a considerar es la posibilidad de realizar asignación múltiples de números, cadenas, funciones, etc. mediante tuplas.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2" name="Shape 312"/>
          <p:cNvSpPr/>
          <p:nvPr/>
        </p:nvSpPr>
        <p:spPr>
          <a:xfrm>
            <a:off x="2509349" y="4493400"/>
            <a:ext cx="42804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3" name="Shape 313"/>
          <p:cNvSpPr/>
          <p:nvPr/>
        </p:nvSpPr>
        <p:spPr>
          <a:xfrm>
            <a:off x="2613558" y="4561587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4" name="Shape 314"/>
          <p:cNvSpPr txBox="1"/>
          <p:nvPr/>
        </p:nvSpPr>
        <p:spPr>
          <a:xfrm>
            <a:off x="3332700" y="4484025"/>
            <a:ext cx="985199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315" name="Shape 315"/>
          <p:cNvSpPr/>
          <p:nvPr/>
        </p:nvSpPr>
        <p:spPr>
          <a:xfrm>
            <a:off x="2509350" y="4873025"/>
            <a:ext cx="4280400" cy="642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6" name="Shape 316"/>
          <p:cNvSpPr txBox="1"/>
          <p:nvPr/>
        </p:nvSpPr>
        <p:spPr>
          <a:xfrm>
            <a:off x="2669725" y="5098775"/>
            <a:ext cx="4105199" cy="49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chemeClr val="dk1"/>
                </a:solidFill>
              </a:rPr>
              <a:t>(PI , G, name) = (3.14, 9.81, ‘Python’)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Shape 317"/>
          <p:cNvSpPr/>
          <p:nvPr/>
        </p:nvSpPr>
        <p:spPr>
          <a:xfrm>
            <a:off x="2494499" y="2936700"/>
            <a:ext cx="4280400" cy="387899"/>
          </a:xfrm>
          <a:prstGeom prst="round1Rect">
            <a:avLst>
              <a:gd fmla="val 16667" name="adj"/>
            </a:avLst>
          </a:prstGeom>
          <a:solidFill>
            <a:srgbClr val="980000"/>
          </a:solidFill>
          <a:ln cap="flat" cmpd="sng" w="9525">
            <a:solidFill>
              <a:srgbClr val="98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8" name="Shape 318"/>
          <p:cNvSpPr/>
          <p:nvPr/>
        </p:nvSpPr>
        <p:spPr>
          <a:xfrm>
            <a:off x="2494500" y="3316325"/>
            <a:ext cx="4280400" cy="642000"/>
          </a:xfrm>
          <a:prstGeom prst="rect">
            <a:avLst/>
          </a:prstGeom>
          <a:solidFill>
            <a:srgbClr val="E6B8AF"/>
          </a:solidFill>
          <a:ln cap="flat" cmpd="sng" w="9525">
            <a:solidFill>
              <a:srgbClr val="98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9" name="Shape 319"/>
          <p:cNvSpPr txBox="1"/>
          <p:nvPr/>
        </p:nvSpPr>
        <p:spPr>
          <a:xfrm>
            <a:off x="3373375" y="2936700"/>
            <a:ext cx="20637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Matlab</a:t>
            </a:r>
          </a:p>
        </p:txBody>
      </p:sp>
      <p:sp>
        <p:nvSpPr>
          <p:cNvPr id="320" name="Shape 320"/>
          <p:cNvSpPr/>
          <p:nvPr/>
        </p:nvSpPr>
        <p:spPr>
          <a:xfrm>
            <a:off x="2646900" y="3045275"/>
            <a:ext cx="372383" cy="245376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1" name="Shape 321"/>
          <p:cNvSpPr txBox="1"/>
          <p:nvPr/>
        </p:nvSpPr>
        <p:spPr>
          <a:xfrm>
            <a:off x="2654875" y="3542075"/>
            <a:ext cx="3966300" cy="49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PI = 3.14; G = 9.81; name = ‘Matlab’;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Shape 322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s-ES" sz="2400"/>
              <a:t>Las estructuras de datos en los paquetes</a:t>
            </a:r>
          </a:p>
        </p:txBody>
      </p:sp>
      <p:sp>
        <p:nvSpPr>
          <p:cNvPr id="328" name="Shape 328"/>
          <p:cNvSpPr txBox="1"/>
          <p:nvPr>
            <p:ph idx="1" type="body"/>
          </p:nvPr>
        </p:nvSpPr>
        <p:spPr>
          <a:xfrm>
            <a:off x="617100" y="1997950"/>
            <a:ext cx="7909800" cy="4287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La creación de </a:t>
            </a:r>
            <a:r>
              <a:rPr b="1" lang="es-ES" sz="1800"/>
              <a:t>vectores</a:t>
            </a:r>
            <a:r>
              <a:rPr lang="es-ES" sz="1800"/>
              <a:t> (arrays) se realiza a partir de los distintos paquetes, como por ejemplo, los más habituales, numpy (numerical) o scipy (scientific).</a:t>
            </a:r>
          </a:p>
        </p:txBody>
      </p:sp>
      <p:sp>
        <p:nvSpPr>
          <p:cNvPr id="329" name="Shape 329"/>
          <p:cNvSpPr/>
          <p:nvPr/>
        </p:nvSpPr>
        <p:spPr>
          <a:xfrm>
            <a:off x="2438999" y="3182275"/>
            <a:ext cx="42804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0" name="Shape 330"/>
          <p:cNvSpPr/>
          <p:nvPr/>
        </p:nvSpPr>
        <p:spPr>
          <a:xfrm>
            <a:off x="2543208" y="325046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1" name="Shape 331"/>
          <p:cNvSpPr txBox="1"/>
          <p:nvPr/>
        </p:nvSpPr>
        <p:spPr>
          <a:xfrm>
            <a:off x="3262350" y="3172900"/>
            <a:ext cx="985199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332" name="Shape 332"/>
          <p:cNvSpPr/>
          <p:nvPr/>
        </p:nvSpPr>
        <p:spPr>
          <a:xfrm>
            <a:off x="2439000" y="3561900"/>
            <a:ext cx="4280400" cy="2293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3" name="Shape 333"/>
          <p:cNvSpPr txBox="1"/>
          <p:nvPr/>
        </p:nvSpPr>
        <p:spPr>
          <a:xfrm>
            <a:off x="2599375" y="3638100"/>
            <a:ext cx="3966300" cy="211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rgbClr val="0000FF"/>
                </a:solidFill>
              </a:rPr>
              <a:t>import </a:t>
            </a:r>
            <a:r>
              <a:rPr lang="es-ES" sz="1800">
                <a:solidFill>
                  <a:schemeClr val="dk1"/>
                </a:solidFill>
              </a:rPr>
              <a:t>numpy </a:t>
            </a:r>
            <a:r>
              <a:rPr lang="es-ES" sz="1800">
                <a:solidFill>
                  <a:srgbClr val="4A86E8"/>
                </a:solidFill>
              </a:rPr>
              <a:t>as </a:t>
            </a:r>
            <a:r>
              <a:rPr lang="es-ES" sz="1800">
                <a:solidFill>
                  <a:schemeClr val="dk1"/>
                </a:solidFill>
              </a:rPr>
              <a:t>np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rgbClr val="999999"/>
                </a:solidFill>
              </a:rPr>
              <a:t># Elementos previamente definidos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serie = np.array([0, 5, 10])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rgbClr val="999999"/>
                </a:solidFill>
              </a:rPr>
              <a:t># Serie equiespaciada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serie = np.linspace(0, 100, 101)</a:t>
            </a:r>
          </a:p>
        </p:txBody>
      </p:sp>
      <p:sp>
        <p:nvSpPr>
          <p:cNvPr id="334" name="Shape 334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Aspectos básicos de la programación con Python</a:t>
            </a:r>
          </a:p>
        </p:txBody>
      </p:sp>
      <p:sp>
        <p:nvSpPr>
          <p:cNvPr id="340" name="Shape 340"/>
          <p:cNvSpPr txBox="1"/>
          <p:nvPr>
            <p:ph idx="1" type="subTitle"/>
          </p:nvPr>
        </p:nvSpPr>
        <p:spPr>
          <a:xfrm>
            <a:off x="2600400" y="4243950"/>
            <a:ext cx="5857800" cy="104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Primeros pasos</a:t>
            </a:r>
          </a:p>
        </p:txBody>
      </p:sp>
      <p:sp>
        <p:nvSpPr>
          <p:cNvPr id="341" name="Shape 341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Bucles, condiciones y máscaras</a:t>
            </a:r>
          </a:p>
        </p:txBody>
      </p:sp>
      <p:sp>
        <p:nvSpPr>
          <p:cNvPr id="347" name="Shape 347"/>
          <p:cNvSpPr txBox="1"/>
          <p:nvPr>
            <p:ph idx="1" type="body"/>
          </p:nvPr>
        </p:nvSpPr>
        <p:spPr>
          <a:xfrm>
            <a:off x="617100" y="1997950"/>
            <a:ext cx="7909800" cy="917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Existen diversas opciones para acceder de forma iterativa a los elementos de una estructura (vector o lista)</a:t>
            </a:r>
          </a:p>
        </p:txBody>
      </p:sp>
      <p:sp>
        <p:nvSpPr>
          <p:cNvPr id="348" name="Shape 348"/>
          <p:cNvSpPr/>
          <p:nvPr/>
        </p:nvSpPr>
        <p:spPr>
          <a:xfrm>
            <a:off x="924675" y="3311550"/>
            <a:ext cx="22463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9" name="Shape 349"/>
          <p:cNvSpPr/>
          <p:nvPr/>
        </p:nvSpPr>
        <p:spPr>
          <a:xfrm>
            <a:off x="1028883" y="3379737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0" name="Shape 350"/>
          <p:cNvSpPr txBox="1"/>
          <p:nvPr/>
        </p:nvSpPr>
        <p:spPr>
          <a:xfrm>
            <a:off x="1748025" y="3302175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351" name="Shape 351"/>
          <p:cNvSpPr/>
          <p:nvPr/>
        </p:nvSpPr>
        <p:spPr>
          <a:xfrm>
            <a:off x="924675" y="3691175"/>
            <a:ext cx="2246399" cy="7955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2" name="Shape 352"/>
          <p:cNvSpPr txBox="1"/>
          <p:nvPr/>
        </p:nvSpPr>
        <p:spPr>
          <a:xfrm>
            <a:off x="1161250" y="3840725"/>
            <a:ext cx="1955399" cy="49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s-ES" sz="1800">
                <a:latin typeface="Calibri"/>
                <a:ea typeface="Calibri"/>
                <a:cs typeface="Calibri"/>
                <a:sym typeface="Calibri"/>
              </a:rPr>
              <a:t>for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</a:t>
            </a:r>
            <a:r>
              <a:rPr lang="es-ES" sz="180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in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es-ES" sz="1800">
                <a:latin typeface="Calibri"/>
                <a:ea typeface="Calibri"/>
                <a:cs typeface="Calibri"/>
                <a:sym typeface="Calibri"/>
              </a:rPr>
              <a:t>range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s-ES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):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r>
              <a:rPr lang="es-E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print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</a:p>
        </p:txBody>
      </p:sp>
      <p:sp>
        <p:nvSpPr>
          <p:cNvPr id="353" name="Shape 353"/>
          <p:cNvSpPr/>
          <p:nvPr/>
        </p:nvSpPr>
        <p:spPr>
          <a:xfrm>
            <a:off x="3409750" y="3320925"/>
            <a:ext cx="22463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4" name="Shape 354"/>
          <p:cNvSpPr/>
          <p:nvPr/>
        </p:nvSpPr>
        <p:spPr>
          <a:xfrm>
            <a:off x="3513958" y="338911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5" name="Shape 355"/>
          <p:cNvSpPr txBox="1"/>
          <p:nvPr/>
        </p:nvSpPr>
        <p:spPr>
          <a:xfrm>
            <a:off x="4233100" y="3311550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356" name="Shape 356"/>
          <p:cNvSpPr/>
          <p:nvPr/>
        </p:nvSpPr>
        <p:spPr>
          <a:xfrm>
            <a:off x="3409750" y="3700550"/>
            <a:ext cx="2246399" cy="7955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7" name="Shape 357"/>
          <p:cNvSpPr txBox="1"/>
          <p:nvPr/>
        </p:nvSpPr>
        <p:spPr>
          <a:xfrm>
            <a:off x="3646325" y="3850100"/>
            <a:ext cx="1792500" cy="49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for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</a:t>
            </a:r>
            <a:r>
              <a:rPr lang="es-ES" sz="180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in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>
                <a:latin typeface="Calibri"/>
                <a:ea typeface="Calibri"/>
                <a:cs typeface="Calibri"/>
                <a:sym typeface="Calibri"/>
              </a:rPr>
              <a:t>[0, 5, 20]</a:t>
            </a:r>
            <a:r>
              <a:rPr lang="es-E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r>
              <a:rPr lang="es-E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print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</a:p>
        </p:txBody>
      </p:sp>
      <p:sp>
        <p:nvSpPr>
          <p:cNvPr id="358" name="Shape 358"/>
          <p:cNvSpPr/>
          <p:nvPr/>
        </p:nvSpPr>
        <p:spPr>
          <a:xfrm>
            <a:off x="5905925" y="3330300"/>
            <a:ext cx="22463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9" name="Shape 359"/>
          <p:cNvSpPr/>
          <p:nvPr/>
        </p:nvSpPr>
        <p:spPr>
          <a:xfrm>
            <a:off x="6010133" y="3398487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0" name="Shape 360"/>
          <p:cNvSpPr txBox="1"/>
          <p:nvPr/>
        </p:nvSpPr>
        <p:spPr>
          <a:xfrm>
            <a:off x="6729275" y="3320925"/>
            <a:ext cx="9651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361" name="Shape 361"/>
          <p:cNvSpPr/>
          <p:nvPr/>
        </p:nvSpPr>
        <p:spPr>
          <a:xfrm>
            <a:off x="5905925" y="3709925"/>
            <a:ext cx="2246399" cy="7955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2" name="Shape 362"/>
          <p:cNvSpPr txBox="1"/>
          <p:nvPr/>
        </p:nvSpPr>
        <p:spPr>
          <a:xfrm>
            <a:off x="6142500" y="3859475"/>
            <a:ext cx="1629600" cy="49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for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</a:t>
            </a:r>
            <a:r>
              <a:rPr lang="es-ES" sz="180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in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s-E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r>
              <a:rPr lang="es-ES" sz="1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print </a:t>
            </a:r>
            <a:r>
              <a:rPr lang="es-ES" sz="1800">
                <a:latin typeface="Calibri"/>
                <a:ea typeface="Calibri"/>
                <a:cs typeface="Calibri"/>
                <a:sym typeface="Calibri"/>
              </a:rPr>
              <a:t>a[i]</a:t>
            </a:r>
          </a:p>
        </p:txBody>
      </p:sp>
      <p:sp>
        <p:nvSpPr>
          <p:cNvPr id="363" name="Shape 363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s-ES" sz="2400"/>
              <a:t>Bucles , condiciones y máscaras</a:t>
            </a:r>
          </a:p>
        </p:txBody>
      </p:sp>
      <p:sp>
        <p:nvSpPr>
          <p:cNvPr id="369" name="Shape 369"/>
          <p:cNvSpPr txBox="1"/>
          <p:nvPr>
            <p:ph idx="1" type="body"/>
          </p:nvPr>
        </p:nvSpPr>
        <p:spPr>
          <a:xfrm>
            <a:off x="624200" y="23622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: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Se inicializa con su respectiva palabra clave y : al final de la sentencia</a:t>
            </a:r>
          </a:p>
        </p:txBody>
      </p:sp>
      <p:sp>
        <p:nvSpPr>
          <p:cNvPr id="370" name="Shape 370"/>
          <p:cNvSpPr txBox="1"/>
          <p:nvPr>
            <p:ph idx="2" type="body"/>
          </p:nvPr>
        </p:nvSpPr>
        <p:spPr>
          <a:xfrm>
            <a:off x="5969245" y="22860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Indentado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Es necesario indentar la siguiente línea tras una palabra clave como: for, if, while, try. Por comodidad y legibilidad se debe usar un indentado de 4 espacios.</a:t>
            </a:r>
          </a:p>
        </p:txBody>
      </p:sp>
      <p:sp>
        <p:nvSpPr>
          <p:cNvPr id="371" name="Shape 371"/>
          <p:cNvSpPr txBox="1"/>
          <p:nvPr>
            <p:ph idx="3" type="body"/>
          </p:nvPr>
        </p:nvSpPr>
        <p:spPr>
          <a:xfrm>
            <a:off x="3313291" y="23622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Inicio/fin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El intervalo de valores a recorrer en el bucle comienza con cero (si no asigna otro) y termina en el inmediatamente anterior al que se asigne.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200"/>
          </a:p>
        </p:txBody>
      </p:sp>
      <p:sp>
        <p:nvSpPr>
          <p:cNvPr id="372" name="Shape 372"/>
          <p:cNvSpPr txBox="1"/>
          <p:nvPr>
            <p:ph idx="1" type="body"/>
          </p:nvPr>
        </p:nvSpPr>
        <p:spPr>
          <a:xfrm>
            <a:off x="624200" y="4495800"/>
            <a:ext cx="2547600" cy="19772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Break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s-ES" sz="1200"/>
              <a:t>La salida del bucle se consigue con el comando</a:t>
            </a:r>
            <a:r>
              <a:rPr i="1" lang="es-ES" sz="1200"/>
              <a:t> break</a:t>
            </a:r>
            <a:r>
              <a:rPr lang="es-ES" sz="1200"/>
              <a:t>.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3" name="Shape 373"/>
          <p:cNvSpPr txBox="1"/>
          <p:nvPr>
            <p:ph idx="2" type="body"/>
          </p:nvPr>
        </p:nvSpPr>
        <p:spPr>
          <a:xfrm>
            <a:off x="3302250" y="4495800"/>
            <a:ext cx="2547600" cy="2047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Definición previa del tamaño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s-ES" sz="1200"/>
              <a:t>Es una muy buena costumbre (y muy cómoda en Python) definir tanto el tamaño de la estructura como del tipo de datos a soportar antes de asignarle valores.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4" name="Shape 374"/>
          <p:cNvSpPr txBox="1"/>
          <p:nvPr>
            <p:ph idx="3" type="body"/>
          </p:nvPr>
        </p:nvSpPr>
        <p:spPr>
          <a:xfrm>
            <a:off x="5980291" y="44958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Cierre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Deshacemos el indentado.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200"/>
          </a:p>
        </p:txBody>
      </p:sp>
      <p:grpSp>
        <p:nvGrpSpPr>
          <p:cNvPr id="375" name="Shape 375"/>
          <p:cNvGrpSpPr/>
          <p:nvPr/>
        </p:nvGrpSpPr>
        <p:grpSpPr>
          <a:xfrm>
            <a:off x="3403930" y="2051017"/>
            <a:ext cx="387932" cy="345970"/>
            <a:chOff x="3927500" y="301425"/>
            <a:chExt cx="461550" cy="411625"/>
          </a:xfrm>
        </p:grpSpPr>
        <p:sp>
          <p:nvSpPr>
            <p:cNvPr id="376" name="Shape 376"/>
            <p:cNvSpPr/>
            <p:nvPr/>
          </p:nvSpPr>
          <p:spPr>
            <a:xfrm>
              <a:off x="4080925" y="302050"/>
              <a:ext cx="154075" cy="411000"/>
            </a:xfrm>
            <a:custGeom>
              <a:pathLst>
                <a:path extrusionOk="0" fill="none" h="16440" w="6163">
                  <a:moveTo>
                    <a:pt x="6162" y="3118"/>
                  </a:moveTo>
                  <a:lnTo>
                    <a:pt x="0" y="0"/>
                  </a:lnTo>
                  <a:lnTo>
                    <a:pt x="0" y="13322"/>
                  </a:lnTo>
                  <a:lnTo>
                    <a:pt x="6162" y="16440"/>
                  </a:lnTo>
                  <a:lnTo>
                    <a:pt x="6162" y="3118"/>
                  </a:lnTo>
                  <a:close/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7" name="Shape 377"/>
            <p:cNvSpPr/>
            <p:nvPr/>
          </p:nvSpPr>
          <p:spPr>
            <a:xfrm>
              <a:off x="3927500" y="301425"/>
              <a:ext cx="153450" cy="406150"/>
            </a:xfrm>
            <a:custGeom>
              <a:pathLst>
                <a:path extrusionOk="0" fill="none" h="16246" w="6138">
                  <a:moveTo>
                    <a:pt x="6137" y="1"/>
                  </a:moveTo>
                  <a:lnTo>
                    <a:pt x="536" y="2850"/>
                  </a:lnTo>
                  <a:lnTo>
                    <a:pt x="536" y="2850"/>
                  </a:lnTo>
                  <a:lnTo>
                    <a:pt x="414" y="2899"/>
                  </a:lnTo>
                  <a:lnTo>
                    <a:pt x="317" y="2997"/>
                  </a:lnTo>
                  <a:lnTo>
                    <a:pt x="219" y="3094"/>
                  </a:lnTo>
                  <a:lnTo>
                    <a:pt x="146" y="3216"/>
                  </a:lnTo>
                  <a:lnTo>
                    <a:pt x="73" y="3313"/>
                  </a:lnTo>
                  <a:lnTo>
                    <a:pt x="24" y="3435"/>
                  </a:lnTo>
                  <a:lnTo>
                    <a:pt x="0" y="3557"/>
                  </a:lnTo>
                  <a:lnTo>
                    <a:pt x="0" y="3679"/>
                  </a:lnTo>
                  <a:lnTo>
                    <a:pt x="0" y="15880"/>
                  </a:lnTo>
                  <a:lnTo>
                    <a:pt x="0" y="15880"/>
                  </a:lnTo>
                  <a:lnTo>
                    <a:pt x="0" y="16002"/>
                  </a:lnTo>
                  <a:lnTo>
                    <a:pt x="49" y="16075"/>
                  </a:lnTo>
                  <a:lnTo>
                    <a:pt x="97" y="16148"/>
                  </a:lnTo>
                  <a:lnTo>
                    <a:pt x="170" y="16197"/>
                  </a:lnTo>
                  <a:lnTo>
                    <a:pt x="244" y="16221"/>
                  </a:lnTo>
                  <a:lnTo>
                    <a:pt x="341" y="16246"/>
                  </a:lnTo>
                  <a:lnTo>
                    <a:pt x="463" y="16221"/>
                  </a:lnTo>
                  <a:lnTo>
                    <a:pt x="560" y="16173"/>
                  </a:lnTo>
                  <a:lnTo>
                    <a:pt x="6137" y="13323"/>
                  </a:lnTo>
                  <a:lnTo>
                    <a:pt x="6137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8" name="Shape 378"/>
            <p:cNvSpPr/>
            <p:nvPr/>
          </p:nvSpPr>
          <p:spPr>
            <a:xfrm>
              <a:off x="4234975" y="306925"/>
              <a:ext cx="154075" cy="405525"/>
            </a:xfrm>
            <a:custGeom>
              <a:pathLst>
                <a:path extrusionOk="0" fill="none" h="16221" w="6163">
                  <a:moveTo>
                    <a:pt x="5578" y="49"/>
                  </a:moveTo>
                  <a:lnTo>
                    <a:pt x="0" y="2898"/>
                  </a:lnTo>
                  <a:lnTo>
                    <a:pt x="0" y="16221"/>
                  </a:lnTo>
                  <a:lnTo>
                    <a:pt x="5626" y="13371"/>
                  </a:lnTo>
                  <a:lnTo>
                    <a:pt x="5626" y="13371"/>
                  </a:lnTo>
                  <a:lnTo>
                    <a:pt x="5724" y="13322"/>
                  </a:lnTo>
                  <a:lnTo>
                    <a:pt x="5845" y="13225"/>
                  </a:lnTo>
                  <a:lnTo>
                    <a:pt x="5918" y="13127"/>
                  </a:lnTo>
                  <a:lnTo>
                    <a:pt x="6016" y="13030"/>
                  </a:lnTo>
                  <a:lnTo>
                    <a:pt x="6065" y="12908"/>
                  </a:lnTo>
                  <a:lnTo>
                    <a:pt x="6113" y="12786"/>
                  </a:lnTo>
                  <a:lnTo>
                    <a:pt x="6138" y="12665"/>
                  </a:lnTo>
                  <a:lnTo>
                    <a:pt x="6162" y="12543"/>
                  </a:lnTo>
                  <a:lnTo>
                    <a:pt x="6162" y="341"/>
                  </a:lnTo>
                  <a:lnTo>
                    <a:pt x="6162" y="341"/>
                  </a:lnTo>
                  <a:lnTo>
                    <a:pt x="6138" y="219"/>
                  </a:lnTo>
                  <a:lnTo>
                    <a:pt x="6113" y="146"/>
                  </a:lnTo>
                  <a:lnTo>
                    <a:pt x="6065" y="73"/>
                  </a:lnTo>
                  <a:lnTo>
                    <a:pt x="5992" y="24"/>
                  </a:lnTo>
                  <a:lnTo>
                    <a:pt x="5894" y="0"/>
                  </a:lnTo>
                  <a:lnTo>
                    <a:pt x="5797" y="0"/>
                  </a:lnTo>
                  <a:lnTo>
                    <a:pt x="5699" y="0"/>
                  </a:lnTo>
                  <a:lnTo>
                    <a:pt x="5578" y="49"/>
                  </a:lnTo>
                  <a:lnTo>
                    <a:pt x="5578" y="49"/>
                  </a:lnTo>
                  <a:close/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9" name="Shape 379"/>
            <p:cNvSpPr/>
            <p:nvPr/>
          </p:nvSpPr>
          <p:spPr>
            <a:xfrm>
              <a:off x="4295850" y="442075"/>
              <a:ext cx="46300" cy="26225"/>
            </a:xfrm>
            <a:custGeom>
              <a:pathLst>
                <a:path extrusionOk="0" fill="none" h="1049" w="1852">
                  <a:moveTo>
                    <a:pt x="1" y="1"/>
                  </a:moveTo>
                  <a:lnTo>
                    <a:pt x="1852" y="1048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0" name="Shape 380"/>
            <p:cNvSpPr/>
            <p:nvPr/>
          </p:nvSpPr>
          <p:spPr>
            <a:xfrm>
              <a:off x="4296475" y="415900"/>
              <a:ext cx="45075" cy="78575"/>
            </a:xfrm>
            <a:custGeom>
              <a:pathLst>
                <a:path extrusionOk="0" fill="none" h="3143" w="1803">
                  <a:moveTo>
                    <a:pt x="1802" y="1"/>
                  </a:moveTo>
                  <a:lnTo>
                    <a:pt x="0" y="3142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1" name="Shape 381"/>
            <p:cNvSpPr/>
            <p:nvPr/>
          </p:nvSpPr>
          <p:spPr>
            <a:xfrm>
              <a:off x="3968275" y="590050"/>
              <a:ext cx="25" cy="6100"/>
            </a:xfrm>
            <a:custGeom>
              <a:pathLst>
                <a:path extrusionOk="0" fill="none" h="244" w="1">
                  <a:moveTo>
                    <a:pt x="1" y="244"/>
                  </a:moveTo>
                  <a:lnTo>
                    <a:pt x="1" y="244"/>
                  </a:ln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2" name="Shape 382"/>
            <p:cNvSpPr/>
            <p:nvPr/>
          </p:nvSpPr>
          <p:spPr>
            <a:xfrm>
              <a:off x="3970725" y="558375"/>
              <a:ext cx="1850" cy="12200"/>
            </a:xfrm>
            <a:custGeom>
              <a:pathLst>
                <a:path extrusionOk="0" fill="none" h="488" w="74">
                  <a:moveTo>
                    <a:pt x="0" y="488"/>
                  </a:moveTo>
                  <a:lnTo>
                    <a:pt x="73" y="1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3" name="Shape 383"/>
            <p:cNvSpPr/>
            <p:nvPr/>
          </p:nvSpPr>
          <p:spPr>
            <a:xfrm>
              <a:off x="3976200" y="527325"/>
              <a:ext cx="3675" cy="12200"/>
            </a:xfrm>
            <a:custGeom>
              <a:pathLst>
                <a:path extrusionOk="0" fill="none" h="488" w="147">
                  <a:moveTo>
                    <a:pt x="0" y="488"/>
                  </a:moveTo>
                  <a:lnTo>
                    <a:pt x="98" y="147"/>
                  </a:lnTo>
                  <a:lnTo>
                    <a:pt x="147" y="1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4" name="Shape 384"/>
            <p:cNvSpPr/>
            <p:nvPr/>
          </p:nvSpPr>
          <p:spPr>
            <a:xfrm>
              <a:off x="3985950" y="498100"/>
              <a:ext cx="4875" cy="10975"/>
            </a:xfrm>
            <a:custGeom>
              <a:pathLst>
                <a:path extrusionOk="0" fill="none" h="439" w="195">
                  <a:moveTo>
                    <a:pt x="0" y="439"/>
                  </a:moveTo>
                  <a:lnTo>
                    <a:pt x="195" y="25"/>
                  </a:lnTo>
                  <a:lnTo>
                    <a:pt x="195" y="1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5" name="Shape 385"/>
            <p:cNvSpPr/>
            <p:nvPr/>
          </p:nvSpPr>
          <p:spPr>
            <a:xfrm>
              <a:off x="4000550" y="471300"/>
              <a:ext cx="7325" cy="9775"/>
            </a:xfrm>
            <a:custGeom>
              <a:pathLst>
                <a:path extrusionOk="0" fill="none" h="391" w="293">
                  <a:moveTo>
                    <a:pt x="1" y="391"/>
                  </a:moveTo>
                  <a:lnTo>
                    <a:pt x="74" y="269"/>
                  </a:lnTo>
                  <a:lnTo>
                    <a:pt x="293" y="1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6" name="Shape 386"/>
            <p:cNvSpPr/>
            <p:nvPr/>
          </p:nvSpPr>
          <p:spPr>
            <a:xfrm>
              <a:off x="4021250" y="450600"/>
              <a:ext cx="10375" cy="6725"/>
            </a:xfrm>
            <a:custGeom>
              <a:pathLst>
                <a:path extrusionOk="0" fill="none" h="269" w="415">
                  <a:moveTo>
                    <a:pt x="1" y="269"/>
                  </a:moveTo>
                  <a:lnTo>
                    <a:pt x="25" y="244"/>
                  </a:lnTo>
                  <a:lnTo>
                    <a:pt x="220" y="123"/>
                  </a:lnTo>
                  <a:lnTo>
                    <a:pt x="415" y="1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7" name="Shape 387"/>
            <p:cNvSpPr/>
            <p:nvPr/>
          </p:nvSpPr>
          <p:spPr>
            <a:xfrm>
              <a:off x="4049250" y="440250"/>
              <a:ext cx="11600" cy="2475"/>
            </a:xfrm>
            <a:custGeom>
              <a:pathLst>
                <a:path extrusionOk="0" fill="none" h="99" w="464">
                  <a:moveTo>
                    <a:pt x="1" y="98"/>
                  </a:moveTo>
                  <a:lnTo>
                    <a:pt x="220" y="50"/>
                  </a:lnTo>
                  <a:lnTo>
                    <a:pt x="464" y="1"/>
                  </a:lnTo>
                  <a:lnTo>
                    <a:pt x="464" y="1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8" name="Shape 388"/>
            <p:cNvSpPr/>
            <p:nvPr/>
          </p:nvSpPr>
          <p:spPr>
            <a:xfrm>
              <a:off x="4080325" y="439650"/>
              <a:ext cx="12200" cy="1850"/>
            </a:xfrm>
            <a:custGeom>
              <a:pathLst>
                <a:path extrusionOk="0" fill="none" h="74" w="488">
                  <a:moveTo>
                    <a:pt x="0" y="0"/>
                  </a:moveTo>
                  <a:lnTo>
                    <a:pt x="146" y="0"/>
                  </a:lnTo>
                  <a:lnTo>
                    <a:pt x="463" y="74"/>
                  </a:lnTo>
                  <a:lnTo>
                    <a:pt x="487" y="74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9" name="Shape 389"/>
            <p:cNvSpPr/>
            <p:nvPr/>
          </p:nvSpPr>
          <p:spPr>
            <a:xfrm>
              <a:off x="4110150" y="450000"/>
              <a:ext cx="9150" cy="7950"/>
            </a:xfrm>
            <a:custGeom>
              <a:pathLst>
                <a:path extrusionOk="0" fill="none" h="318" w="366">
                  <a:moveTo>
                    <a:pt x="0" y="1"/>
                  </a:moveTo>
                  <a:lnTo>
                    <a:pt x="98" y="74"/>
                  </a:lnTo>
                  <a:lnTo>
                    <a:pt x="317" y="268"/>
                  </a:lnTo>
                  <a:lnTo>
                    <a:pt x="366" y="317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0" name="Shape 390"/>
            <p:cNvSpPr/>
            <p:nvPr/>
          </p:nvSpPr>
          <p:spPr>
            <a:xfrm>
              <a:off x="4130250" y="473750"/>
              <a:ext cx="4900" cy="10975"/>
            </a:xfrm>
            <a:custGeom>
              <a:pathLst>
                <a:path extrusionOk="0" fill="none" h="439" w="196">
                  <a:moveTo>
                    <a:pt x="0" y="0"/>
                  </a:moveTo>
                  <a:lnTo>
                    <a:pt x="25" y="73"/>
                  </a:lnTo>
                  <a:lnTo>
                    <a:pt x="171" y="366"/>
                  </a:lnTo>
                  <a:lnTo>
                    <a:pt x="195" y="439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1" name="Shape 391"/>
            <p:cNvSpPr/>
            <p:nvPr/>
          </p:nvSpPr>
          <p:spPr>
            <a:xfrm>
              <a:off x="4141800" y="502975"/>
              <a:ext cx="3700" cy="11600"/>
            </a:xfrm>
            <a:custGeom>
              <a:pathLst>
                <a:path extrusionOk="0" fill="none" h="464" w="148">
                  <a:moveTo>
                    <a:pt x="1" y="0"/>
                  </a:moveTo>
                  <a:lnTo>
                    <a:pt x="147" y="463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2" name="Shape 392"/>
            <p:cNvSpPr/>
            <p:nvPr/>
          </p:nvSpPr>
          <p:spPr>
            <a:xfrm>
              <a:off x="4150950" y="533425"/>
              <a:ext cx="3675" cy="11575"/>
            </a:xfrm>
            <a:custGeom>
              <a:pathLst>
                <a:path extrusionOk="0" fill="none" h="463" w="147">
                  <a:moveTo>
                    <a:pt x="0" y="0"/>
                  </a:moveTo>
                  <a:lnTo>
                    <a:pt x="146" y="463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3" name="Shape 393"/>
            <p:cNvSpPr/>
            <p:nvPr/>
          </p:nvSpPr>
          <p:spPr>
            <a:xfrm>
              <a:off x="4160675" y="563850"/>
              <a:ext cx="4900" cy="11000"/>
            </a:xfrm>
            <a:custGeom>
              <a:pathLst>
                <a:path extrusionOk="0" fill="none" h="440" w="196">
                  <a:moveTo>
                    <a:pt x="1" y="1"/>
                  </a:moveTo>
                  <a:lnTo>
                    <a:pt x="50" y="123"/>
                  </a:lnTo>
                  <a:lnTo>
                    <a:pt x="196" y="415"/>
                  </a:lnTo>
                  <a:lnTo>
                    <a:pt x="196" y="439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4" name="Shape 394"/>
            <p:cNvSpPr/>
            <p:nvPr/>
          </p:nvSpPr>
          <p:spPr>
            <a:xfrm>
              <a:off x="4175300" y="591875"/>
              <a:ext cx="7325" cy="9150"/>
            </a:xfrm>
            <a:custGeom>
              <a:pathLst>
                <a:path extrusionOk="0" fill="none" h="366" w="293">
                  <a:moveTo>
                    <a:pt x="0" y="0"/>
                  </a:moveTo>
                  <a:lnTo>
                    <a:pt x="98" y="146"/>
                  </a:lnTo>
                  <a:lnTo>
                    <a:pt x="293" y="366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5" name="Shape 395"/>
            <p:cNvSpPr/>
            <p:nvPr/>
          </p:nvSpPr>
          <p:spPr>
            <a:xfrm>
              <a:off x="4198425" y="613175"/>
              <a:ext cx="11000" cy="4900"/>
            </a:xfrm>
            <a:custGeom>
              <a:pathLst>
                <a:path extrusionOk="0" fill="none" h="196" w="440">
                  <a:moveTo>
                    <a:pt x="1" y="1"/>
                  </a:moveTo>
                  <a:lnTo>
                    <a:pt x="171" y="98"/>
                  </a:lnTo>
                  <a:lnTo>
                    <a:pt x="439" y="195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6" name="Shape 396"/>
            <p:cNvSpPr/>
            <p:nvPr/>
          </p:nvSpPr>
          <p:spPr>
            <a:xfrm>
              <a:off x="4228275" y="621100"/>
              <a:ext cx="12200" cy="625"/>
            </a:xfrm>
            <a:custGeom>
              <a:pathLst>
                <a:path extrusionOk="0" fill="none" h="25" w="488">
                  <a:moveTo>
                    <a:pt x="0" y="0"/>
                  </a:moveTo>
                  <a:lnTo>
                    <a:pt x="49" y="25"/>
                  </a:lnTo>
                  <a:lnTo>
                    <a:pt x="487" y="0"/>
                  </a:lnTo>
                  <a:lnTo>
                    <a:pt x="487" y="0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7" name="Shape 397"/>
            <p:cNvSpPr/>
            <p:nvPr/>
          </p:nvSpPr>
          <p:spPr>
            <a:xfrm>
              <a:off x="4259925" y="616225"/>
              <a:ext cx="11600" cy="3075"/>
            </a:xfrm>
            <a:custGeom>
              <a:pathLst>
                <a:path extrusionOk="0" fill="none" h="123" w="464">
                  <a:moveTo>
                    <a:pt x="1" y="122"/>
                  </a:moveTo>
                  <a:lnTo>
                    <a:pt x="196" y="73"/>
                  </a:lnTo>
                  <a:lnTo>
                    <a:pt x="464" y="0"/>
                  </a:lnTo>
                  <a:lnTo>
                    <a:pt x="464" y="0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8" name="Shape 398"/>
            <p:cNvSpPr/>
            <p:nvPr/>
          </p:nvSpPr>
          <p:spPr>
            <a:xfrm>
              <a:off x="4289775" y="602225"/>
              <a:ext cx="10375" cy="6725"/>
            </a:xfrm>
            <a:custGeom>
              <a:pathLst>
                <a:path extrusionOk="0" fill="none" h="269" w="415">
                  <a:moveTo>
                    <a:pt x="0" y="268"/>
                  </a:moveTo>
                  <a:lnTo>
                    <a:pt x="195" y="146"/>
                  </a:lnTo>
                  <a:lnTo>
                    <a:pt x="390" y="0"/>
                  </a:lnTo>
                  <a:lnTo>
                    <a:pt x="414" y="0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9" name="Shape 399"/>
            <p:cNvSpPr/>
            <p:nvPr/>
          </p:nvSpPr>
          <p:spPr>
            <a:xfrm>
              <a:off x="4313525" y="577875"/>
              <a:ext cx="6100" cy="10375"/>
            </a:xfrm>
            <a:custGeom>
              <a:pathLst>
                <a:path extrusionOk="0" fill="none" h="415" w="244">
                  <a:moveTo>
                    <a:pt x="0" y="414"/>
                  </a:moveTo>
                  <a:lnTo>
                    <a:pt x="24" y="365"/>
                  </a:lnTo>
                  <a:lnTo>
                    <a:pt x="146" y="195"/>
                  </a:lnTo>
                  <a:lnTo>
                    <a:pt x="244" y="0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00" name="Shape 400"/>
            <p:cNvSpPr/>
            <p:nvPr/>
          </p:nvSpPr>
          <p:spPr>
            <a:xfrm>
              <a:off x="4326300" y="547425"/>
              <a:ext cx="2450" cy="12200"/>
            </a:xfrm>
            <a:custGeom>
              <a:pathLst>
                <a:path extrusionOk="0" fill="none" h="488" w="98">
                  <a:moveTo>
                    <a:pt x="0" y="487"/>
                  </a:moveTo>
                  <a:lnTo>
                    <a:pt x="49" y="293"/>
                  </a:lnTo>
                  <a:lnTo>
                    <a:pt x="98" y="0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01" name="Shape 401"/>
            <p:cNvSpPr/>
            <p:nvPr/>
          </p:nvSpPr>
          <p:spPr>
            <a:xfrm>
              <a:off x="4329350" y="515750"/>
              <a:ext cx="625" cy="12200"/>
            </a:xfrm>
            <a:custGeom>
              <a:pathLst>
                <a:path extrusionOk="0" fill="none" h="488" w="25">
                  <a:moveTo>
                    <a:pt x="25" y="488"/>
                  </a:moveTo>
                  <a:lnTo>
                    <a:pt x="25" y="464"/>
                  </a:lnTo>
                  <a:lnTo>
                    <a:pt x="25" y="123"/>
                  </a:ln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02" name="Shape 402"/>
            <p:cNvSpPr/>
            <p:nvPr/>
          </p:nvSpPr>
          <p:spPr>
            <a:xfrm>
              <a:off x="4325075" y="488975"/>
              <a:ext cx="1250" cy="6100"/>
            </a:xfrm>
            <a:custGeom>
              <a:pathLst>
                <a:path extrusionOk="0" fill="none" h="244" w="50">
                  <a:moveTo>
                    <a:pt x="49" y="244"/>
                  </a:moveTo>
                  <a:lnTo>
                    <a:pt x="49" y="244"/>
                  </a:ln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1D1D1B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403" name="Shape 403"/>
          <p:cNvSpPr/>
          <p:nvPr/>
        </p:nvSpPr>
        <p:spPr>
          <a:xfrm>
            <a:off x="3458448" y="4160302"/>
            <a:ext cx="336767" cy="336767"/>
          </a:xfrm>
          <a:custGeom>
            <a:pathLst>
              <a:path extrusionOk="0" fill="none" h="16027" w="16027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cap="rnd" cmpd="sng" w="12175">
            <a:solidFill>
              <a:srgbClr val="1D1D1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4" name="Shape 404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grpSp>
        <p:nvGrpSpPr>
          <p:cNvPr id="405" name="Shape 405"/>
          <p:cNvGrpSpPr/>
          <p:nvPr/>
        </p:nvGrpSpPr>
        <p:grpSpPr>
          <a:xfrm>
            <a:off x="6125461" y="1955897"/>
            <a:ext cx="336767" cy="383835"/>
            <a:chOff x="4630125" y="278900"/>
            <a:chExt cx="400675" cy="456675"/>
          </a:xfrm>
        </p:grpSpPr>
        <p:sp>
          <p:nvSpPr>
            <p:cNvPr id="406" name="Shape 406"/>
            <p:cNvSpPr/>
            <p:nvPr/>
          </p:nvSpPr>
          <p:spPr>
            <a:xfrm>
              <a:off x="4659350" y="328825"/>
              <a:ext cx="371450" cy="96850"/>
            </a:xfrm>
            <a:custGeom>
              <a:pathLst>
                <a:path extrusionOk="0" fill="none" h="3874" w="14858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07" name="Shape 407"/>
            <p:cNvSpPr/>
            <p:nvPr/>
          </p:nvSpPr>
          <p:spPr>
            <a:xfrm>
              <a:off x="4630125" y="452425"/>
              <a:ext cx="371450" cy="96850"/>
            </a:xfrm>
            <a:custGeom>
              <a:pathLst>
                <a:path extrusionOk="0" fill="none" h="3874" w="14858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08" name="Shape 408"/>
            <p:cNvSpPr/>
            <p:nvPr/>
          </p:nvSpPr>
          <p:spPr>
            <a:xfrm>
              <a:off x="4808525" y="278900"/>
              <a:ext cx="43875" cy="49950"/>
            </a:xfrm>
            <a:custGeom>
              <a:pathLst>
                <a:path extrusionOk="0" fill="none" h="1998" w="1755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09" name="Shape 409"/>
            <p:cNvSpPr/>
            <p:nvPr/>
          </p:nvSpPr>
          <p:spPr>
            <a:xfrm>
              <a:off x="4808525" y="549250"/>
              <a:ext cx="43875" cy="186325"/>
            </a:xfrm>
            <a:custGeom>
              <a:pathLst>
                <a:path extrusionOk="0" fill="none" h="7453" w="1755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410" name="Shape 410"/>
          <p:cNvSpPr/>
          <p:nvPr/>
        </p:nvSpPr>
        <p:spPr>
          <a:xfrm>
            <a:off x="746637" y="4197893"/>
            <a:ext cx="343911" cy="343932"/>
          </a:xfrm>
          <a:custGeom>
            <a:pathLst>
              <a:path extrusionOk="0" fill="none" h="16368" w="16367">
                <a:moveTo>
                  <a:pt x="16074" y="4385"/>
                </a:moveTo>
                <a:lnTo>
                  <a:pt x="11983" y="293"/>
                </a:lnTo>
                <a:lnTo>
                  <a:pt x="11983" y="293"/>
                </a:lnTo>
                <a:lnTo>
                  <a:pt x="11812" y="171"/>
                </a:lnTo>
                <a:lnTo>
                  <a:pt x="11642" y="74"/>
                </a:lnTo>
                <a:lnTo>
                  <a:pt x="11447" y="25"/>
                </a:lnTo>
                <a:lnTo>
                  <a:pt x="11252" y="1"/>
                </a:lnTo>
                <a:lnTo>
                  <a:pt x="5115" y="1"/>
                </a:lnTo>
                <a:lnTo>
                  <a:pt x="5115" y="1"/>
                </a:lnTo>
                <a:lnTo>
                  <a:pt x="4920" y="25"/>
                </a:lnTo>
                <a:lnTo>
                  <a:pt x="4725" y="74"/>
                </a:lnTo>
                <a:lnTo>
                  <a:pt x="4554" y="171"/>
                </a:lnTo>
                <a:lnTo>
                  <a:pt x="4384" y="293"/>
                </a:lnTo>
                <a:lnTo>
                  <a:pt x="292" y="4385"/>
                </a:lnTo>
                <a:lnTo>
                  <a:pt x="292" y="4385"/>
                </a:lnTo>
                <a:lnTo>
                  <a:pt x="171" y="4555"/>
                </a:lnTo>
                <a:lnTo>
                  <a:pt x="73" y="4726"/>
                </a:lnTo>
                <a:lnTo>
                  <a:pt x="24" y="4921"/>
                </a:lnTo>
                <a:lnTo>
                  <a:pt x="0" y="5115"/>
                </a:lnTo>
                <a:lnTo>
                  <a:pt x="0" y="11253"/>
                </a:lnTo>
                <a:lnTo>
                  <a:pt x="0" y="11253"/>
                </a:lnTo>
                <a:lnTo>
                  <a:pt x="24" y="11448"/>
                </a:lnTo>
                <a:lnTo>
                  <a:pt x="73" y="11642"/>
                </a:lnTo>
                <a:lnTo>
                  <a:pt x="171" y="11813"/>
                </a:lnTo>
                <a:lnTo>
                  <a:pt x="292" y="11983"/>
                </a:lnTo>
                <a:lnTo>
                  <a:pt x="4384" y="16075"/>
                </a:lnTo>
                <a:lnTo>
                  <a:pt x="4384" y="16075"/>
                </a:lnTo>
                <a:lnTo>
                  <a:pt x="4554" y="16197"/>
                </a:lnTo>
                <a:lnTo>
                  <a:pt x="4725" y="16294"/>
                </a:lnTo>
                <a:lnTo>
                  <a:pt x="4920" y="16343"/>
                </a:lnTo>
                <a:lnTo>
                  <a:pt x="5115" y="16367"/>
                </a:lnTo>
                <a:lnTo>
                  <a:pt x="11252" y="16367"/>
                </a:lnTo>
                <a:lnTo>
                  <a:pt x="11252" y="16367"/>
                </a:lnTo>
                <a:lnTo>
                  <a:pt x="11447" y="16343"/>
                </a:lnTo>
                <a:lnTo>
                  <a:pt x="11642" y="16294"/>
                </a:lnTo>
                <a:lnTo>
                  <a:pt x="11812" y="16197"/>
                </a:lnTo>
                <a:lnTo>
                  <a:pt x="11983" y="16075"/>
                </a:lnTo>
                <a:lnTo>
                  <a:pt x="16074" y="11983"/>
                </a:lnTo>
                <a:lnTo>
                  <a:pt x="16074" y="11983"/>
                </a:lnTo>
                <a:lnTo>
                  <a:pt x="16196" y="11813"/>
                </a:lnTo>
                <a:lnTo>
                  <a:pt x="16294" y="11642"/>
                </a:lnTo>
                <a:lnTo>
                  <a:pt x="16342" y="11448"/>
                </a:lnTo>
                <a:lnTo>
                  <a:pt x="16367" y="11253"/>
                </a:lnTo>
                <a:lnTo>
                  <a:pt x="16367" y="5115"/>
                </a:lnTo>
                <a:lnTo>
                  <a:pt x="16367" y="5115"/>
                </a:lnTo>
                <a:lnTo>
                  <a:pt x="16342" y="4921"/>
                </a:lnTo>
                <a:lnTo>
                  <a:pt x="16294" y="4726"/>
                </a:lnTo>
                <a:lnTo>
                  <a:pt x="16196" y="4555"/>
                </a:lnTo>
                <a:lnTo>
                  <a:pt x="16074" y="4385"/>
                </a:lnTo>
                <a:lnTo>
                  <a:pt x="16074" y="4385"/>
                </a:lnTo>
                <a:close/>
                <a:moveTo>
                  <a:pt x="9864" y="8452"/>
                </a:moveTo>
                <a:lnTo>
                  <a:pt x="11203" y="9792"/>
                </a:lnTo>
                <a:lnTo>
                  <a:pt x="11203" y="9792"/>
                </a:lnTo>
                <a:lnTo>
                  <a:pt x="11252" y="9840"/>
                </a:lnTo>
                <a:lnTo>
                  <a:pt x="11276" y="9913"/>
                </a:lnTo>
                <a:lnTo>
                  <a:pt x="11301" y="10059"/>
                </a:lnTo>
                <a:lnTo>
                  <a:pt x="11276" y="10206"/>
                </a:lnTo>
                <a:lnTo>
                  <a:pt x="11252" y="10279"/>
                </a:lnTo>
                <a:lnTo>
                  <a:pt x="11203" y="10327"/>
                </a:lnTo>
                <a:lnTo>
                  <a:pt x="10327" y="11204"/>
                </a:lnTo>
                <a:lnTo>
                  <a:pt x="10327" y="11204"/>
                </a:lnTo>
                <a:lnTo>
                  <a:pt x="10278" y="11253"/>
                </a:lnTo>
                <a:lnTo>
                  <a:pt x="10205" y="11277"/>
                </a:lnTo>
                <a:lnTo>
                  <a:pt x="10059" y="11302"/>
                </a:lnTo>
                <a:lnTo>
                  <a:pt x="9913" y="11277"/>
                </a:lnTo>
                <a:lnTo>
                  <a:pt x="9840" y="11253"/>
                </a:lnTo>
                <a:lnTo>
                  <a:pt x="9791" y="11204"/>
                </a:lnTo>
                <a:lnTo>
                  <a:pt x="8451" y="9865"/>
                </a:lnTo>
                <a:lnTo>
                  <a:pt x="8451" y="9865"/>
                </a:lnTo>
                <a:lnTo>
                  <a:pt x="8403" y="9816"/>
                </a:lnTo>
                <a:lnTo>
                  <a:pt x="8330" y="9792"/>
                </a:lnTo>
                <a:lnTo>
                  <a:pt x="8183" y="9767"/>
                </a:lnTo>
                <a:lnTo>
                  <a:pt x="8037" y="9792"/>
                </a:lnTo>
                <a:lnTo>
                  <a:pt x="7964" y="9816"/>
                </a:lnTo>
                <a:lnTo>
                  <a:pt x="7915" y="9865"/>
                </a:lnTo>
                <a:lnTo>
                  <a:pt x="6576" y="11204"/>
                </a:lnTo>
                <a:lnTo>
                  <a:pt x="6576" y="11204"/>
                </a:lnTo>
                <a:lnTo>
                  <a:pt x="6527" y="11253"/>
                </a:lnTo>
                <a:lnTo>
                  <a:pt x="6454" y="11277"/>
                </a:lnTo>
                <a:lnTo>
                  <a:pt x="6308" y="11302"/>
                </a:lnTo>
                <a:lnTo>
                  <a:pt x="6162" y="11277"/>
                </a:lnTo>
                <a:lnTo>
                  <a:pt x="6089" y="11253"/>
                </a:lnTo>
                <a:lnTo>
                  <a:pt x="6040" y="11204"/>
                </a:lnTo>
                <a:lnTo>
                  <a:pt x="5163" y="10327"/>
                </a:lnTo>
                <a:lnTo>
                  <a:pt x="5163" y="10327"/>
                </a:lnTo>
                <a:lnTo>
                  <a:pt x="5115" y="10279"/>
                </a:lnTo>
                <a:lnTo>
                  <a:pt x="5090" y="10206"/>
                </a:lnTo>
                <a:lnTo>
                  <a:pt x="5066" y="10059"/>
                </a:lnTo>
                <a:lnTo>
                  <a:pt x="5090" y="9913"/>
                </a:lnTo>
                <a:lnTo>
                  <a:pt x="5115" y="9840"/>
                </a:lnTo>
                <a:lnTo>
                  <a:pt x="5163" y="9792"/>
                </a:lnTo>
                <a:lnTo>
                  <a:pt x="6503" y="8452"/>
                </a:lnTo>
                <a:lnTo>
                  <a:pt x="6503" y="8452"/>
                </a:lnTo>
                <a:lnTo>
                  <a:pt x="6552" y="8403"/>
                </a:lnTo>
                <a:lnTo>
                  <a:pt x="6576" y="8330"/>
                </a:lnTo>
                <a:lnTo>
                  <a:pt x="6600" y="8184"/>
                </a:lnTo>
                <a:lnTo>
                  <a:pt x="6576" y="8038"/>
                </a:lnTo>
                <a:lnTo>
                  <a:pt x="6552" y="7965"/>
                </a:lnTo>
                <a:lnTo>
                  <a:pt x="6503" y="7916"/>
                </a:lnTo>
                <a:lnTo>
                  <a:pt x="5163" y="6577"/>
                </a:lnTo>
                <a:lnTo>
                  <a:pt x="5163" y="6577"/>
                </a:lnTo>
                <a:lnTo>
                  <a:pt x="5115" y="6528"/>
                </a:lnTo>
                <a:lnTo>
                  <a:pt x="5090" y="6455"/>
                </a:lnTo>
                <a:lnTo>
                  <a:pt x="5066" y="6309"/>
                </a:lnTo>
                <a:lnTo>
                  <a:pt x="5090" y="6163"/>
                </a:lnTo>
                <a:lnTo>
                  <a:pt x="5115" y="6090"/>
                </a:lnTo>
                <a:lnTo>
                  <a:pt x="5163" y="6041"/>
                </a:lnTo>
                <a:lnTo>
                  <a:pt x="6040" y="5164"/>
                </a:lnTo>
                <a:lnTo>
                  <a:pt x="6040" y="5164"/>
                </a:lnTo>
                <a:lnTo>
                  <a:pt x="6089" y="5115"/>
                </a:lnTo>
                <a:lnTo>
                  <a:pt x="6162" y="5091"/>
                </a:lnTo>
                <a:lnTo>
                  <a:pt x="6308" y="5067"/>
                </a:lnTo>
                <a:lnTo>
                  <a:pt x="6454" y="5091"/>
                </a:lnTo>
                <a:lnTo>
                  <a:pt x="6527" y="5115"/>
                </a:lnTo>
                <a:lnTo>
                  <a:pt x="6576" y="5164"/>
                </a:lnTo>
                <a:lnTo>
                  <a:pt x="7915" y="6504"/>
                </a:lnTo>
                <a:lnTo>
                  <a:pt x="7915" y="6504"/>
                </a:lnTo>
                <a:lnTo>
                  <a:pt x="7964" y="6552"/>
                </a:lnTo>
                <a:lnTo>
                  <a:pt x="8037" y="6577"/>
                </a:lnTo>
                <a:lnTo>
                  <a:pt x="8183" y="6601"/>
                </a:lnTo>
                <a:lnTo>
                  <a:pt x="8330" y="6577"/>
                </a:lnTo>
                <a:lnTo>
                  <a:pt x="8403" y="6552"/>
                </a:lnTo>
                <a:lnTo>
                  <a:pt x="8451" y="6504"/>
                </a:lnTo>
                <a:lnTo>
                  <a:pt x="9791" y="5164"/>
                </a:lnTo>
                <a:lnTo>
                  <a:pt x="9791" y="5164"/>
                </a:lnTo>
                <a:lnTo>
                  <a:pt x="9840" y="5115"/>
                </a:lnTo>
                <a:lnTo>
                  <a:pt x="9913" y="5091"/>
                </a:lnTo>
                <a:lnTo>
                  <a:pt x="10059" y="5067"/>
                </a:lnTo>
                <a:lnTo>
                  <a:pt x="10205" y="5091"/>
                </a:lnTo>
                <a:lnTo>
                  <a:pt x="10278" y="5115"/>
                </a:lnTo>
                <a:lnTo>
                  <a:pt x="10327" y="5164"/>
                </a:lnTo>
                <a:lnTo>
                  <a:pt x="11203" y="6041"/>
                </a:lnTo>
                <a:lnTo>
                  <a:pt x="11203" y="6041"/>
                </a:lnTo>
                <a:lnTo>
                  <a:pt x="11252" y="6090"/>
                </a:lnTo>
                <a:lnTo>
                  <a:pt x="11276" y="6163"/>
                </a:lnTo>
                <a:lnTo>
                  <a:pt x="11301" y="6309"/>
                </a:lnTo>
                <a:lnTo>
                  <a:pt x="11276" y="6455"/>
                </a:lnTo>
                <a:lnTo>
                  <a:pt x="11252" y="6528"/>
                </a:lnTo>
                <a:lnTo>
                  <a:pt x="11203" y="6577"/>
                </a:lnTo>
                <a:lnTo>
                  <a:pt x="9864" y="7916"/>
                </a:lnTo>
                <a:lnTo>
                  <a:pt x="9864" y="7916"/>
                </a:lnTo>
                <a:lnTo>
                  <a:pt x="9815" y="7965"/>
                </a:lnTo>
                <a:lnTo>
                  <a:pt x="9791" y="8038"/>
                </a:lnTo>
                <a:lnTo>
                  <a:pt x="9766" y="8184"/>
                </a:lnTo>
                <a:lnTo>
                  <a:pt x="9791" y="8330"/>
                </a:lnTo>
                <a:lnTo>
                  <a:pt x="9815" y="8403"/>
                </a:lnTo>
                <a:lnTo>
                  <a:pt x="9864" y="8452"/>
                </a:lnTo>
                <a:lnTo>
                  <a:pt x="9864" y="8452"/>
                </a:lnTo>
                <a:close/>
              </a:path>
            </a:pathLst>
          </a:custGeom>
          <a:noFill/>
          <a:ln cap="rnd" cmpd="sng" w="121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411" name="Shape 411"/>
          <p:cNvGrpSpPr/>
          <p:nvPr/>
        </p:nvGrpSpPr>
        <p:grpSpPr>
          <a:xfrm>
            <a:off x="747161" y="2014940"/>
            <a:ext cx="342881" cy="418127"/>
            <a:chOff x="596350" y="929175"/>
            <a:chExt cx="407950" cy="497475"/>
          </a:xfrm>
        </p:grpSpPr>
        <p:sp>
          <p:nvSpPr>
            <p:cNvPr id="412" name="Shape 412"/>
            <p:cNvSpPr/>
            <p:nvPr/>
          </p:nvSpPr>
          <p:spPr>
            <a:xfrm>
              <a:off x="596350" y="953550"/>
              <a:ext cx="387250" cy="473100"/>
            </a:xfrm>
            <a:custGeom>
              <a:pathLst>
                <a:path extrusionOk="0" fill="none" h="18924" w="1549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3" name="Shape 413"/>
            <p:cNvSpPr/>
            <p:nvPr/>
          </p:nvSpPr>
          <p:spPr>
            <a:xfrm>
              <a:off x="626775" y="929175"/>
              <a:ext cx="377525" cy="462775"/>
            </a:xfrm>
            <a:custGeom>
              <a:pathLst>
                <a:path extrusionOk="0" fill="none" h="18511" w="15101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4" name="Shape 414"/>
            <p:cNvSpPr/>
            <p:nvPr/>
          </p:nvSpPr>
          <p:spPr>
            <a:xfrm>
              <a:off x="688900" y="1256150"/>
              <a:ext cx="133975" cy="25"/>
            </a:xfrm>
            <a:custGeom>
              <a:pathLst>
                <a:path extrusionOk="0" fill="none" h="1" w="5359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5" name="Shape 415"/>
            <p:cNvSpPr/>
            <p:nvPr/>
          </p:nvSpPr>
          <p:spPr>
            <a:xfrm>
              <a:off x="688900" y="1201350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6" name="Shape 416"/>
            <p:cNvSpPr/>
            <p:nvPr/>
          </p:nvSpPr>
          <p:spPr>
            <a:xfrm>
              <a:off x="688900" y="1145950"/>
              <a:ext cx="255750" cy="25"/>
            </a:xfrm>
            <a:custGeom>
              <a:pathLst>
                <a:path extrusionOk="0" fill="none" h="1" w="1023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7" name="Shape 417"/>
            <p:cNvSpPr/>
            <p:nvPr/>
          </p:nvSpPr>
          <p:spPr>
            <a:xfrm>
              <a:off x="688900" y="1090525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8" name="Shape 418"/>
            <p:cNvSpPr/>
            <p:nvPr/>
          </p:nvSpPr>
          <p:spPr>
            <a:xfrm>
              <a:off x="920250" y="929175"/>
              <a:ext cx="84050" cy="84050"/>
            </a:xfrm>
            <a:custGeom>
              <a:pathLst>
                <a:path extrusionOk="0" fill="none" h="3362" w="3362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9" name="Shape 419"/>
          <p:cNvGrpSpPr/>
          <p:nvPr/>
        </p:nvGrpSpPr>
        <p:grpSpPr>
          <a:xfrm>
            <a:off x="6096524" y="4136772"/>
            <a:ext cx="336767" cy="383835"/>
            <a:chOff x="4630125" y="278900"/>
            <a:chExt cx="400675" cy="456675"/>
          </a:xfrm>
        </p:grpSpPr>
        <p:sp>
          <p:nvSpPr>
            <p:cNvPr id="420" name="Shape 420"/>
            <p:cNvSpPr/>
            <p:nvPr/>
          </p:nvSpPr>
          <p:spPr>
            <a:xfrm>
              <a:off x="4659350" y="328825"/>
              <a:ext cx="371450" cy="96850"/>
            </a:xfrm>
            <a:custGeom>
              <a:pathLst>
                <a:path extrusionOk="0" fill="none" h="3874" w="14858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1" name="Shape 421"/>
            <p:cNvSpPr/>
            <p:nvPr/>
          </p:nvSpPr>
          <p:spPr>
            <a:xfrm>
              <a:off x="4630125" y="452425"/>
              <a:ext cx="371450" cy="96850"/>
            </a:xfrm>
            <a:custGeom>
              <a:pathLst>
                <a:path extrusionOk="0" fill="none" h="3874" w="14858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2" name="Shape 422"/>
            <p:cNvSpPr/>
            <p:nvPr/>
          </p:nvSpPr>
          <p:spPr>
            <a:xfrm>
              <a:off x="4808525" y="278900"/>
              <a:ext cx="43875" cy="49950"/>
            </a:xfrm>
            <a:custGeom>
              <a:pathLst>
                <a:path extrusionOk="0" fill="none" h="1998" w="1755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3" name="Shape 423"/>
            <p:cNvSpPr/>
            <p:nvPr/>
          </p:nvSpPr>
          <p:spPr>
            <a:xfrm>
              <a:off x="4808525" y="549250"/>
              <a:ext cx="43875" cy="186325"/>
            </a:xfrm>
            <a:custGeom>
              <a:pathLst>
                <a:path extrusionOk="0" fill="none" h="7453" w="1755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Python</a:t>
            </a:r>
          </a:p>
        </p:txBody>
      </p:sp>
      <p:sp>
        <p:nvSpPr>
          <p:cNvPr id="88" name="Shape 88"/>
          <p:cNvSpPr txBox="1"/>
          <p:nvPr>
            <p:ph idx="1" type="subTitle"/>
          </p:nvPr>
        </p:nvSpPr>
        <p:spPr>
          <a:xfrm>
            <a:off x="2600400" y="4243950"/>
            <a:ext cx="5857800" cy="104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>
                <a:solidFill>
                  <a:srgbClr val="B7B7B7"/>
                </a:solidFill>
              </a:rPr>
              <a:t>¿Por qué usar Python?</a:t>
            </a:r>
          </a:p>
        </p:txBody>
      </p:sp>
      <p:sp>
        <p:nvSpPr>
          <p:cNvPr id="89" name="Shape 89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Shape 428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s-ES" sz="2400"/>
              <a:t>Bucles, condiciones y máscaras</a:t>
            </a:r>
          </a:p>
        </p:txBody>
      </p:sp>
      <p:sp>
        <p:nvSpPr>
          <p:cNvPr id="429" name="Shape 429"/>
          <p:cNvSpPr txBox="1"/>
          <p:nvPr>
            <p:ph idx="1" type="body"/>
          </p:nvPr>
        </p:nvSpPr>
        <p:spPr>
          <a:xfrm>
            <a:off x="617100" y="4229100"/>
            <a:ext cx="7909800" cy="683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/>
              <a:t>Python reconoce una variable vacía o un cero como </a:t>
            </a:r>
            <a:r>
              <a:rPr b="1" lang="es-ES" sz="1800"/>
              <a:t>False </a:t>
            </a:r>
            <a:r>
              <a:rPr lang="es-ES" sz="1800"/>
              <a:t>y un uno como </a:t>
            </a:r>
            <a:r>
              <a:rPr b="1" lang="es-ES" sz="1800"/>
              <a:t>True</a:t>
            </a:r>
            <a:r>
              <a:rPr lang="es-ES" sz="1800"/>
              <a:t>.</a:t>
            </a:r>
          </a:p>
        </p:txBody>
      </p:sp>
      <p:sp>
        <p:nvSpPr>
          <p:cNvPr id="430" name="Shape 430"/>
          <p:cNvSpPr/>
          <p:nvPr/>
        </p:nvSpPr>
        <p:spPr>
          <a:xfrm>
            <a:off x="2228025" y="1600325"/>
            <a:ext cx="42110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31" name="Shape 431"/>
          <p:cNvSpPr/>
          <p:nvPr/>
        </p:nvSpPr>
        <p:spPr>
          <a:xfrm>
            <a:off x="2332233" y="166851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32" name="Shape 432"/>
          <p:cNvSpPr txBox="1"/>
          <p:nvPr/>
        </p:nvSpPr>
        <p:spPr>
          <a:xfrm>
            <a:off x="3051375" y="1590950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433" name="Shape 433"/>
          <p:cNvSpPr/>
          <p:nvPr/>
        </p:nvSpPr>
        <p:spPr>
          <a:xfrm>
            <a:off x="2228025" y="1979950"/>
            <a:ext cx="4211099" cy="18356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34" name="Shape 434"/>
          <p:cNvSpPr txBox="1"/>
          <p:nvPr/>
        </p:nvSpPr>
        <p:spPr>
          <a:xfrm>
            <a:off x="2464600" y="2129500"/>
            <a:ext cx="1955399" cy="151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 == 5: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x = x + 10</a:t>
            </a:r>
          </a:p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elif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 &gt;= 6: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x = x - 1</a:t>
            </a:r>
          </a:p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else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x += 1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24406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Shape 435"/>
          <p:cNvSpPr/>
          <p:nvPr/>
        </p:nvSpPr>
        <p:spPr>
          <a:xfrm>
            <a:off x="2163200" y="5136475"/>
            <a:ext cx="42110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36" name="Shape 436"/>
          <p:cNvSpPr/>
          <p:nvPr/>
        </p:nvSpPr>
        <p:spPr>
          <a:xfrm>
            <a:off x="2267408" y="520466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37" name="Shape 437"/>
          <p:cNvSpPr txBox="1"/>
          <p:nvPr/>
        </p:nvSpPr>
        <p:spPr>
          <a:xfrm>
            <a:off x="2986550" y="5127100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438" name="Shape 438"/>
          <p:cNvSpPr/>
          <p:nvPr/>
        </p:nvSpPr>
        <p:spPr>
          <a:xfrm>
            <a:off x="2163200" y="5516100"/>
            <a:ext cx="4211099" cy="800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39" name="Shape 439"/>
          <p:cNvSpPr txBox="1"/>
          <p:nvPr/>
        </p:nvSpPr>
        <p:spPr>
          <a:xfrm>
            <a:off x="2383725" y="5533750"/>
            <a:ext cx="3899700" cy="683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mask = y &gt; 2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mask = np.array(len(y), dtype= ‘bool’)</a:t>
            </a:r>
          </a:p>
        </p:txBody>
      </p:sp>
      <p:sp>
        <p:nvSpPr>
          <p:cNvPr id="440" name="Shape 440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Shape 445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Programa funcional</a:t>
            </a:r>
          </a:p>
        </p:txBody>
      </p:sp>
      <p:sp>
        <p:nvSpPr>
          <p:cNvPr id="446" name="Shape 446"/>
          <p:cNvSpPr txBox="1"/>
          <p:nvPr>
            <p:ph idx="1" type="subTitle"/>
          </p:nvPr>
        </p:nvSpPr>
        <p:spPr>
          <a:xfrm>
            <a:off x="2600400" y="4243950"/>
            <a:ext cx="5857800" cy="104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Creación y uso de funciones</a:t>
            </a:r>
          </a:p>
        </p:txBody>
      </p:sp>
      <p:sp>
        <p:nvSpPr>
          <p:cNvPr id="447" name="Shape 447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Shape 452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Programación funcional</a:t>
            </a:r>
          </a:p>
        </p:txBody>
      </p:sp>
      <p:sp>
        <p:nvSpPr>
          <p:cNvPr id="453" name="Shape 453"/>
          <p:cNvSpPr txBox="1"/>
          <p:nvPr>
            <p:ph idx="1" type="body"/>
          </p:nvPr>
        </p:nvSpPr>
        <p:spPr>
          <a:xfrm>
            <a:off x="617100" y="1997950"/>
            <a:ext cx="7909800" cy="4287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/>
              <a:t>Una función consta del encabezado, el cuerpo y el cierre.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 sz="1800"/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/>
              <a:t>El </a:t>
            </a:r>
            <a:r>
              <a:rPr b="1" lang="es-ES" sz="1800"/>
              <a:t>encabezado </a:t>
            </a:r>
            <a:r>
              <a:rPr lang="es-ES" sz="1800"/>
              <a:t>de la función se define con: </a:t>
            </a:r>
            <a:r>
              <a:rPr i="1" lang="es-ES" sz="1800"/>
              <a:t>def</a:t>
            </a:r>
            <a:r>
              <a:rPr lang="es-ES" sz="1800"/>
              <a:t>, sigue con el nombre de la función, entre paréntesis sus variables de entrada y cerrando dos puntos.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/>
              <a:t>Después le sigue el </a:t>
            </a:r>
            <a:r>
              <a:rPr b="1" lang="es-ES" sz="1800"/>
              <a:t>cuerpo</a:t>
            </a:r>
            <a:r>
              <a:rPr lang="es-ES" sz="1800"/>
              <a:t>, donde aparece el código con lo que la función hace. La función </a:t>
            </a:r>
            <a:r>
              <a:rPr b="1" lang="es-ES" sz="1800"/>
              <a:t>cierra </a:t>
            </a:r>
            <a:r>
              <a:rPr lang="es-ES" sz="1800"/>
              <a:t>con un return </a:t>
            </a:r>
            <a:r>
              <a:rPr i="1" lang="es-ES" sz="1800"/>
              <a:t>x</a:t>
            </a:r>
            <a:r>
              <a:rPr lang="es-ES" sz="1800"/>
              <a:t>, donde </a:t>
            </a:r>
            <a:r>
              <a:rPr i="1" lang="es-ES" sz="1800"/>
              <a:t>x</a:t>
            </a:r>
            <a:r>
              <a:rPr lang="es-ES" sz="1800"/>
              <a:t> define las variables de salida</a:t>
            </a:r>
          </a:p>
        </p:txBody>
      </p:sp>
      <p:sp>
        <p:nvSpPr>
          <p:cNvPr id="454" name="Shape 454"/>
          <p:cNvSpPr/>
          <p:nvPr/>
        </p:nvSpPr>
        <p:spPr>
          <a:xfrm>
            <a:off x="3180450" y="4361250"/>
            <a:ext cx="27830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55" name="Shape 455"/>
          <p:cNvSpPr/>
          <p:nvPr/>
        </p:nvSpPr>
        <p:spPr>
          <a:xfrm>
            <a:off x="3284658" y="4429437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56" name="Shape 456"/>
          <p:cNvSpPr txBox="1"/>
          <p:nvPr/>
        </p:nvSpPr>
        <p:spPr>
          <a:xfrm>
            <a:off x="4003800" y="4351875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457" name="Shape 457"/>
          <p:cNvSpPr/>
          <p:nvPr/>
        </p:nvSpPr>
        <p:spPr>
          <a:xfrm>
            <a:off x="3180450" y="4740875"/>
            <a:ext cx="2783099" cy="1804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58" name="Shape 458"/>
          <p:cNvSpPr txBox="1"/>
          <p:nvPr/>
        </p:nvSpPr>
        <p:spPr>
          <a:xfrm>
            <a:off x="3400975" y="4758525"/>
            <a:ext cx="2069400" cy="1658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eleva(a,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b=1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): 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varOut = a**b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return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varOut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x= 3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 = eleva(x)</a:t>
            </a:r>
          </a:p>
        </p:txBody>
      </p:sp>
      <p:sp>
        <p:nvSpPr>
          <p:cNvPr id="459" name="Shape 459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Programación funcional</a:t>
            </a:r>
          </a:p>
        </p:txBody>
      </p:sp>
      <p:sp>
        <p:nvSpPr>
          <p:cNvPr id="465" name="Shape 465"/>
          <p:cNvSpPr txBox="1"/>
          <p:nvPr>
            <p:ph idx="1" type="body"/>
          </p:nvPr>
        </p:nvSpPr>
        <p:spPr>
          <a:xfrm>
            <a:off x="617100" y="1997950"/>
            <a:ext cx="3348299" cy="1757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latin typeface="Arial"/>
                <a:ea typeface="Arial"/>
                <a:cs typeface="Arial"/>
                <a:sym typeface="Arial"/>
              </a:rPr>
              <a:t>def x(a,b=2,</a:t>
            </a:r>
            <a:r>
              <a:rPr b="1" lang="es-ES" sz="1800">
                <a:latin typeface="Arial"/>
                <a:ea typeface="Arial"/>
                <a:cs typeface="Arial"/>
                <a:sym typeface="Arial"/>
              </a:rPr>
              <a:t>*c</a:t>
            </a:r>
            <a:r>
              <a:rPr lang="es-ES" sz="1800">
                <a:latin typeface="Arial"/>
                <a:ea typeface="Arial"/>
                <a:cs typeface="Arial"/>
                <a:sym typeface="Arial"/>
              </a:rPr>
              <a:t>):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latin typeface="Arial"/>
                <a:ea typeface="Arial"/>
                <a:cs typeface="Arial"/>
                <a:sym typeface="Arial"/>
              </a:rPr>
              <a:t>	if len(c) == 1: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latin typeface="Arial"/>
                <a:ea typeface="Arial"/>
                <a:cs typeface="Arial"/>
                <a:sym typeface="Arial"/>
              </a:rPr>
              <a:t>    		return (a + b, a - b)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latin typeface="Arial"/>
                <a:ea typeface="Arial"/>
                <a:cs typeface="Arial"/>
                <a:sym typeface="Arial"/>
              </a:rPr>
              <a:t>	else: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latin typeface="Arial"/>
                <a:ea typeface="Arial"/>
                <a:cs typeface="Arial"/>
                <a:sym typeface="Arial"/>
              </a:rPr>
              <a:t>    		return (a, b)</a:t>
            </a:r>
          </a:p>
        </p:txBody>
      </p:sp>
      <p:sp>
        <p:nvSpPr>
          <p:cNvPr id="466" name="Shape 466"/>
          <p:cNvSpPr/>
          <p:nvPr/>
        </p:nvSpPr>
        <p:spPr>
          <a:xfrm>
            <a:off x="4368625" y="1429475"/>
            <a:ext cx="20694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67" name="Shape 467"/>
          <p:cNvSpPr/>
          <p:nvPr/>
        </p:nvSpPr>
        <p:spPr>
          <a:xfrm>
            <a:off x="4472833" y="149766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68" name="Shape 468"/>
          <p:cNvSpPr txBox="1"/>
          <p:nvPr/>
        </p:nvSpPr>
        <p:spPr>
          <a:xfrm>
            <a:off x="5191975" y="1420100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469" name="Shape 469"/>
          <p:cNvSpPr/>
          <p:nvPr/>
        </p:nvSpPr>
        <p:spPr>
          <a:xfrm>
            <a:off x="4368625" y="1809100"/>
            <a:ext cx="2069400" cy="504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0" name="Shape 470"/>
          <p:cNvSpPr txBox="1"/>
          <p:nvPr/>
        </p:nvSpPr>
        <p:spPr>
          <a:xfrm>
            <a:off x="4589150" y="1826750"/>
            <a:ext cx="20694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print x(2)</a:t>
            </a:r>
          </a:p>
        </p:txBody>
      </p:sp>
      <p:sp>
        <p:nvSpPr>
          <p:cNvPr id="471" name="Shape 471"/>
          <p:cNvSpPr/>
          <p:nvPr/>
        </p:nvSpPr>
        <p:spPr>
          <a:xfrm>
            <a:off x="4368625" y="2420075"/>
            <a:ext cx="20694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2" name="Shape 472"/>
          <p:cNvSpPr/>
          <p:nvPr/>
        </p:nvSpPr>
        <p:spPr>
          <a:xfrm>
            <a:off x="4472833" y="248826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3" name="Shape 473"/>
          <p:cNvSpPr txBox="1"/>
          <p:nvPr/>
        </p:nvSpPr>
        <p:spPr>
          <a:xfrm>
            <a:off x="5191975" y="2410700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474" name="Shape 474"/>
          <p:cNvSpPr/>
          <p:nvPr/>
        </p:nvSpPr>
        <p:spPr>
          <a:xfrm>
            <a:off x="4368625" y="2799700"/>
            <a:ext cx="2069400" cy="504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5" name="Shape 475"/>
          <p:cNvSpPr txBox="1"/>
          <p:nvPr/>
        </p:nvSpPr>
        <p:spPr>
          <a:xfrm>
            <a:off x="4589150" y="2817350"/>
            <a:ext cx="20694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print x(2, 1)</a:t>
            </a:r>
          </a:p>
        </p:txBody>
      </p:sp>
      <p:sp>
        <p:nvSpPr>
          <p:cNvPr id="476" name="Shape 476"/>
          <p:cNvSpPr/>
          <p:nvPr/>
        </p:nvSpPr>
        <p:spPr>
          <a:xfrm>
            <a:off x="4368625" y="3486875"/>
            <a:ext cx="21524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7" name="Shape 477"/>
          <p:cNvSpPr/>
          <p:nvPr/>
        </p:nvSpPr>
        <p:spPr>
          <a:xfrm>
            <a:off x="4472833" y="355506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8" name="Shape 478"/>
          <p:cNvSpPr txBox="1"/>
          <p:nvPr/>
        </p:nvSpPr>
        <p:spPr>
          <a:xfrm>
            <a:off x="5191975" y="3477500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479" name="Shape 479"/>
          <p:cNvSpPr/>
          <p:nvPr/>
        </p:nvSpPr>
        <p:spPr>
          <a:xfrm>
            <a:off x="4368625" y="3866500"/>
            <a:ext cx="2152499" cy="504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80" name="Shape 480"/>
          <p:cNvSpPr txBox="1"/>
          <p:nvPr/>
        </p:nvSpPr>
        <p:spPr>
          <a:xfrm>
            <a:off x="4589150" y="3884150"/>
            <a:ext cx="20694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print x(2, 1, 1)</a:t>
            </a:r>
          </a:p>
        </p:txBody>
      </p:sp>
      <p:sp>
        <p:nvSpPr>
          <p:cNvPr id="481" name="Shape 481"/>
          <p:cNvSpPr/>
          <p:nvPr/>
        </p:nvSpPr>
        <p:spPr>
          <a:xfrm>
            <a:off x="4368625" y="4553675"/>
            <a:ext cx="21524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82" name="Shape 482"/>
          <p:cNvSpPr/>
          <p:nvPr/>
        </p:nvSpPr>
        <p:spPr>
          <a:xfrm>
            <a:off x="4472833" y="462186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83" name="Shape 483"/>
          <p:cNvSpPr txBox="1"/>
          <p:nvPr/>
        </p:nvSpPr>
        <p:spPr>
          <a:xfrm>
            <a:off x="5191975" y="4544300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484" name="Shape 484"/>
          <p:cNvSpPr/>
          <p:nvPr/>
        </p:nvSpPr>
        <p:spPr>
          <a:xfrm>
            <a:off x="4368625" y="4933300"/>
            <a:ext cx="2152499" cy="504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85" name="Shape 485"/>
          <p:cNvSpPr txBox="1"/>
          <p:nvPr/>
        </p:nvSpPr>
        <p:spPr>
          <a:xfrm>
            <a:off x="4589150" y="4950950"/>
            <a:ext cx="20694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print x(2, 2, 1, 1)</a:t>
            </a:r>
          </a:p>
        </p:txBody>
      </p:sp>
      <p:sp>
        <p:nvSpPr>
          <p:cNvPr id="486" name="Shape 486"/>
          <p:cNvSpPr/>
          <p:nvPr/>
        </p:nvSpPr>
        <p:spPr>
          <a:xfrm>
            <a:off x="4368625" y="5620475"/>
            <a:ext cx="22212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87" name="Shape 487"/>
          <p:cNvSpPr/>
          <p:nvPr/>
        </p:nvSpPr>
        <p:spPr>
          <a:xfrm>
            <a:off x="4472833" y="568866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88" name="Shape 488"/>
          <p:cNvSpPr txBox="1"/>
          <p:nvPr/>
        </p:nvSpPr>
        <p:spPr>
          <a:xfrm>
            <a:off x="5191975" y="5611100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489" name="Shape 489"/>
          <p:cNvSpPr/>
          <p:nvPr/>
        </p:nvSpPr>
        <p:spPr>
          <a:xfrm>
            <a:off x="4368625" y="6000100"/>
            <a:ext cx="2221200" cy="504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90" name="Shape 490"/>
          <p:cNvSpPr txBox="1"/>
          <p:nvPr/>
        </p:nvSpPr>
        <p:spPr>
          <a:xfrm>
            <a:off x="4589150" y="6017750"/>
            <a:ext cx="20694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print x(2, 2, [1, 1])</a:t>
            </a:r>
          </a:p>
        </p:txBody>
      </p:sp>
      <p:sp>
        <p:nvSpPr>
          <p:cNvPr id="491" name="Shape 491"/>
          <p:cNvSpPr txBox="1"/>
          <p:nvPr/>
        </p:nvSpPr>
        <p:spPr>
          <a:xfrm>
            <a:off x="7127275" y="1689850"/>
            <a:ext cx="1241400" cy="5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[2, 2]</a:t>
            </a:r>
          </a:p>
        </p:txBody>
      </p:sp>
      <p:sp>
        <p:nvSpPr>
          <p:cNvPr id="492" name="Shape 492"/>
          <p:cNvSpPr txBox="1"/>
          <p:nvPr/>
        </p:nvSpPr>
        <p:spPr>
          <a:xfrm>
            <a:off x="7127275" y="2680450"/>
            <a:ext cx="1241400" cy="5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[2, 1]</a:t>
            </a:r>
          </a:p>
        </p:txBody>
      </p:sp>
      <p:sp>
        <p:nvSpPr>
          <p:cNvPr id="493" name="Shape 493"/>
          <p:cNvSpPr txBox="1"/>
          <p:nvPr/>
        </p:nvSpPr>
        <p:spPr>
          <a:xfrm>
            <a:off x="7127275" y="3747250"/>
            <a:ext cx="1241400" cy="5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[3, 1]</a:t>
            </a:r>
          </a:p>
        </p:txBody>
      </p:sp>
      <p:sp>
        <p:nvSpPr>
          <p:cNvPr id="494" name="Shape 494"/>
          <p:cNvSpPr txBox="1"/>
          <p:nvPr/>
        </p:nvSpPr>
        <p:spPr>
          <a:xfrm>
            <a:off x="7127275" y="4814050"/>
            <a:ext cx="1241400" cy="5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[2, 2]</a:t>
            </a:r>
          </a:p>
        </p:txBody>
      </p:sp>
      <p:sp>
        <p:nvSpPr>
          <p:cNvPr id="495" name="Shape 495"/>
          <p:cNvSpPr txBox="1"/>
          <p:nvPr/>
        </p:nvSpPr>
        <p:spPr>
          <a:xfrm>
            <a:off x="7127275" y="5957050"/>
            <a:ext cx="1241400" cy="5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[4, 0]</a:t>
            </a:r>
          </a:p>
        </p:txBody>
      </p:sp>
      <p:sp>
        <p:nvSpPr>
          <p:cNvPr id="496" name="Shape 496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Shape 501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Programación funcional</a:t>
            </a:r>
          </a:p>
        </p:txBody>
      </p:sp>
      <p:sp>
        <p:nvSpPr>
          <p:cNvPr id="502" name="Shape 502"/>
          <p:cNvSpPr txBox="1"/>
          <p:nvPr>
            <p:ph idx="1" type="body"/>
          </p:nvPr>
        </p:nvSpPr>
        <p:spPr>
          <a:xfrm>
            <a:off x="617100" y="1997950"/>
            <a:ext cx="7909800" cy="4287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/>
              <a:t>La llamada a las funciones se realiza de dos maneras: (1) si la función está en el mismo script; (2) si está en otro paquete.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 sz="1800"/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/>
              <a:t>Tengo un paquete llamado </a:t>
            </a:r>
            <a:r>
              <a:rPr b="1" lang="es-ES" sz="1800"/>
              <a:t>misFunciones </a:t>
            </a:r>
            <a:r>
              <a:rPr lang="es-ES" sz="1800"/>
              <a:t>que dentro tiene dos funciones, una denominada, </a:t>
            </a:r>
            <a:r>
              <a:rPr b="1" lang="es-ES" sz="1800"/>
              <a:t>misCosas, </a:t>
            </a:r>
            <a:r>
              <a:rPr lang="es-ES" sz="1800"/>
              <a:t>y otra, </a:t>
            </a:r>
            <a:r>
              <a:rPr b="1" lang="es-ES" sz="1800"/>
              <a:t>algoMas</a:t>
            </a:r>
            <a:r>
              <a:rPr lang="es-ES" sz="1800"/>
              <a:t>.</a:t>
            </a:r>
          </a:p>
        </p:txBody>
      </p:sp>
      <p:sp>
        <p:nvSpPr>
          <p:cNvPr id="503" name="Shape 503"/>
          <p:cNvSpPr/>
          <p:nvPr/>
        </p:nvSpPr>
        <p:spPr>
          <a:xfrm>
            <a:off x="2754525" y="4051050"/>
            <a:ext cx="37311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4" name="Shape 504"/>
          <p:cNvSpPr/>
          <p:nvPr/>
        </p:nvSpPr>
        <p:spPr>
          <a:xfrm>
            <a:off x="2858733" y="4119237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5" name="Shape 505"/>
          <p:cNvSpPr txBox="1"/>
          <p:nvPr/>
        </p:nvSpPr>
        <p:spPr>
          <a:xfrm>
            <a:off x="3577875" y="4041675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506" name="Shape 506"/>
          <p:cNvSpPr/>
          <p:nvPr/>
        </p:nvSpPr>
        <p:spPr>
          <a:xfrm>
            <a:off x="2754525" y="4430675"/>
            <a:ext cx="3731100" cy="14528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7" name="Shape 507"/>
          <p:cNvSpPr txBox="1"/>
          <p:nvPr/>
        </p:nvSpPr>
        <p:spPr>
          <a:xfrm>
            <a:off x="2975050" y="4519600"/>
            <a:ext cx="3138300" cy="12653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import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misFunciones 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myF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	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varOut1 = myF.misCosas(x)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varOut2 = myF.algoMas(x)</a:t>
            </a:r>
          </a:p>
        </p:txBody>
      </p:sp>
      <p:sp>
        <p:nvSpPr>
          <p:cNvPr id="508" name="Shape 508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Shape 513"/>
          <p:cNvSpPr txBox="1"/>
          <p:nvPr>
            <p:ph idx="1" type="body"/>
          </p:nvPr>
        </p:nvSpPr>
        <p:spPr>
          <a:xfrm>
            <a:off x="1555350" y="3034800"/>
            <a:ext cx="7390500" cy="25052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 algn="l">
              <a:spcBef>
                <a:spcPts val="0"/>
              </a:spcBef>
              <a:buClr>
                <a:srgbClr val="666666"/>
              </a:buClr>
            </a:pPr>
            <a:r>
              <a:rPr lang="es-ES">
                <a:solidFill>
                  <a:schemeClr val="dk2"/>
                </a:solidFill>
              </a:rPr>
              <a:t>Indentación</a:t>
            </a:r>
          </a:p>
          <a:p>
            <a:pPr indent="-228600" lvl="0" marL="457200" rtl="0" algn="l">
              <a:spcBef>
                <a:spcPts val="0"/>
              </a:spcBef>
              <a:buClr>
                <a:srgbClr val="666666"/>
              </a:buClr>
            </a:pPr>
            <a:r>
              <a:rPr lang="es-ES">
                <a:solidFill>
                  <a:srgbClr val="666666"/>
                </a:solidFill>
              </a:rPr>
              <a:t>Salida múltiple en formato lista o tupla</a:t>
            </a: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buClr>
                <a:srgbClr val="666666"/>
              </a:buClr>
            </a:pPr>
            <a:r>
              <a:rPr lang="es-ES">
                <a:solidFill>
                  <a:srgbClr val="666666"/>
                </a:solidFill>
              </a:rPr>
              <a:t>Argumentos clave</a:t>
            </a:r>
          </a:p>
        </p:txBody>
      </p:sp>
      <p:sp>
        <p:nvSpPr>
          <p:cNvPr id="514" name="Shape 514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Shape 519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Algunos detalles más</a:t>
            </a:r>
          </a:p>
        </p:txBody>
      </p:sp>
      <p:sp>
        <p:nvSpPr>
          <p:cNvPr id="520" name="Shape 520"/>
          <p:cNvSpPr txBox="1"/>
          <p:nvPr>
            <p:ph idx="1" type="subTitle"/>
          </p:nvPr>
        </p:nvSpPr>
        <p:spPr>
          <a:xfrm>
            <a:off x="2600400" y="4243950"/>
            <a:ext cx="5857800" cy="104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De Spyder y de Python</a:t>
            </a:r>
          </a:p>
        </p:txBody>
      </p:sp>
      <p:sp>
        <p:nvSpPr>
          <p:cNvPr id="521" name="Shape 521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Shape 526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Codificación</a:t>
            </a:r>
          </a:p>
        </p:txBody>
      </p:sp>
      <p:sp>
        <p:nvSpPr>
          <p:cNvPr id="527" name="Shape 527"/>
          <p:cNvSpPr txBox="1"/>
          <p:nvPr>
            <p:ph idx="1" type="body"/>
          </p:nvPr>
        </p:nvSpPr>
        <p:spPr>
          <a:xfrm>
            <a:off x="617100" y="1159750"/>
            <a:ext cx="7909800" cy="51734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rgbClr val="7F7F7F"/>
                </a:solidFill>
              </a:rPr>
              <a:t># -*- coding: utf-8 -*-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7F7F7F"/>
              </a:solidFill>
            </a:endParaRP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t/>
            </a:r>
            <a:endParaRPr sz="1800">
              <a:solidFill>
                <a:srgbClr val="999999"/>
              </a:solidFill>
            </a:endParaRP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t/>
            </a:r>
            <a:endParaRPr sz="1800">
              <a:solidFill>
                <a:srgbClr val="999999"/>
              </a:solidFill>
            </a:endParaRP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t/>
            </a:r>
            <a:endParaRPr sz="1800"/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t/>
            </a:r>
            <a:endParaRPr sz="1800"/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s-ES" sz="1800"/>
              <a:t>Es posible que también aparezca en algunos casos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t/>
            </a:r>
            <a:endParaRPr sz="1800">
              <a:solidFill>
                <a:srgbClr val="274E13"/>
              </a:solidFill>
            </a:endParaRPr>
          </a:p>
          <a:p>
            <a:pPr indent="457200" lvl="0" marL="274320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b="1" lang="es-ES" sz="1800">
                <a:solidFill>
                  <a:srgbClr val="999999"/>
                </a:solidFill>
              </a:rPr>
              <a:t>#!/usr/bin/python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/>
              <a:t>A esta línea se le conoce en el mundo Unix como shebang, hashbang o sharpbang. El par de caracteres #! indica al sistema operativo que dicho script se debe ejecutar utilizando el intérprete especificado a continuación. Por supuesto además de añadir el shebang, tendremos que dar permisos de ejecución al programa.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/>
          </a:p>
        </p:txBody>
      </p:sp>
      <p:pic>
        <p:nvPicPr>
          <p:cNvPr id="528" name="Shape 528"/>
          <p:cNvPicPr preferRelativeResize="0"/>
          <p:nvPr/>
        </p:nvPicPr>
        <p:blipFill rotWithShape="1">
          <a:blip r:embed="rId3">
            <a:alphaModFix/>
          </a:blip>
          <a:srcRect b="3824" l="0" r="12778" t="82896"/>
          <a:stretch/>
        </p:blipFill>
        <p:spPr>
          <a:xfrm>
            <a:off x="584175" y="1904324"/>
            <a:ext cx="7975626" cy="682675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Shape 529"/>
          <p:cNvSpPr/>
          <p:nvPr/>
        </p:nvSpPr>
        <p:spPr>
          <a:xfrm>
            <a:off x="6439075" y="2324625"/>
            <a:ext cx="1163699" cy="372383"/>
          </a:xfrm>
          <a:prstGeom prst="flowChartTerminator">
            <a:avLst/>
          </a:prstGeom>
          <a:noFill/>
          <a:ln cap="flat" cmpd="sng" w="3810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30" name="Shape 530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Shape 535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Comentarios</a:t>
            </a:r>
          </a:p>
        </p:txBody>
      </p:sp>
      <p:sp>
        <p:nvSpPr>
          <p:cNvPr id="536" name="Shape 536"/>
          <p:cNvSpPr txBox="1"/>
          <p:nvPr>
            <p:ph idx="1" type="body"/>
          </p:nvPr>
        </p:nvSpPr>
        <p:spPr>
          <a:xfrm>
            <a:off x="617100" y="1159750"/>
            <a:ext cx="7909800" cy="52433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4A86E8"/>
                </a:solidFill>
              </a:rPr>
              <a:t>"""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4A86E8"/>
                </a:solidFill>
              </a:rPr>
              <a:t>Created on Wed Jan 13 08:52:07 2016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4A86E8"/>
                </a:solidFill>
              </a:rPr>
              <a:t>@author: m_cob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4A86E8"/>
                </a:solidFill>
              </a:rPr>
              <a:t>"""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 sz="1800">
              <a:solidFill>
                <a:srgbClr val="00B050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4A86E8"/>
                </a:solidFill>
              </a:rPr>
              <a:t>"""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4A86E8"/>
                </a:solidFill>
              </a:rPr>
              <a:t>Esto puede ser un comentario							</a:t>
            </a:r>
            <a:r>
              <a:rPr b="1" lang="es-ES" sz="1800">
                <a:solidFill>
                  <a:srgbClr val="000000"/>
                </a:solidFill>
              </a:rPr>
              <a:t>Docstrings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4A86E8"/>
                </a:solidFill>
              </a:rPr>
              <a:t>de variables líneas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4A86E8"/>
                </a:solidFill>
              </a:rPr>
              <a:t>"""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 sz="1800">
              <a:solidFill>
                <a:srgbClr val="00B050"/>
              </a:solidFill>
            </a:endParaRPr>
          </a:p>
          <a:p>
            <a:pPr indent="387350"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s-ES" sz="1800"/>
              <a:t>Comentario de línea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999999"/>
                </a:solidFill>
              </a:rPr>
              <a:t># Esto también es un comentario						</a:t>
            </a:r>
            <a:r>
              <a:rPr b="1" lang="es-ES" sz="1800">
                <a:solidFill>
                  <a:srgbClr val="000000"/>
                </a:solidFill>
              </a:rPr>
              <a:t>CTRL + 1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800"/>
              <a:t>var = 1</a:t>
            </a:r>
            <a:r>
              <a:rPr lang="es-ES" sz="1800">
                <a:solidFill>
                  <a:srgbClr val="999999"/>
                </a:solidFill>
              </a:rPr>
              <a:t> # Y ahora, un comentario en la misma línea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 sz="1800">
              <a:solidFill>
                <a:srgbClr val="999999"/>
              </a:solidFill>
            </a:endParaRPr>
          </a:p>
          <a:p>
            <a:pPr indent="387350"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lang="es-ES" sz="1800"/>
              <a:t>Comentario de bloque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999999"/>
                </a:solidFill>
              </a:rPr>
              <a:t>#==============================================================#													</a:t>
            </a:r>
            <a:r>
              <a:rPr b="1" lang="es-ES" sz="1800">
                <a:solidFill>
                  <a:srgbClr val="000000"/>
                </a:solidFill>
              </a:rPr>
              <a:t>CTRL + 4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rgbClr val="999999"/>
                </a:solidFill>
              </a:rPr>
              <a:t>#==============================================================</a:t>
            </a:r>
          </a:p>
        </p:txBody>
      </p:sp>
      <p:sp>
        <p:nvSpPr>
          <p:cNvPr id="537" name="Shape 537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Shape 542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Palabras reservadas</a:t>
            </a:r>
          </a:p>
        </p:txBody>
      </p:sp>
      <p:pic>
        <p:nvPicPr>
          <p:cNvPr id="543" name="Shape 543"/>
          <p:cNvPicPr preferRelativeResize="0"/>
          <p:nvPr/>
        </p:nvPicPr>
        <p:blipFill rotWithShape="1">
          <a:blip r:embed="rId3">
            <a:alphaModFix/>
          </a:blip>
          <a:srcRect b="54581" l="15598" r="17197" t="15872"/>
          <a:stretch/>
        </p:blipFill>
        <p:spPr>
          <a:xfrm>
            <a:off x="132175" y="1836800"/>
            <a:ext cx="8619300" cy="2140200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Shape 544"/>
          <p:cNvSpPr/>
          <p:nvPr/>
        </p:nvSpPr>
        <p:spPr>
          <a:xfrm>
            <a:off x="518591" y="2140495"/>
            <a:ext cx="7560899" cy="11520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Shape 545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sp>
        <p:nvSpPr>
          <p:cNvPr id="95" name="Shape 95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 sz="2400"/>
              <a:t>Entornos científicos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461396" y="1293900"/>
            <a:ext cx="3978600" cy="5080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2400"/>
              <a:t>MATLAB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indent="-381000" lvl="0" marL="457200" rtl="0">
              <a:spcBef>
                <a:spcPts val="0"/>
              </a:spcBef>
              <a:buSzPct val="100000"/>
            </a:pPr>
            <a:r>
              <a:rPr lang="es-ES" sz="2400"/>
              <a:t>No es de propósito general</a:t>
            </a:r>
          </a:p>
          <a:p>
            <a:pPr indent="-381000" lvl="0" marL="457200" rtl="0">
              <a:spcBef>
                <a:spcPts val="0"/>
              </a:spcBef>
              <a:buSzPct val="100000"/>
            </a:pPr>
            <a:r>
              <a:rPr lang="es-ES" sz="2400"/>
              <a:t>Grandes problemas para generar ejecutables</a:t>
            </a:r>
          </a:p>
          <a:p>
            <a:pPr indent="-381000" lvl="0" marL="457200" rtl="0">
              <a:spcBef>
                <a:spcPts val="0"/>
              </a:spcBef>
              <a:buSzPct val="100000"/>
            </a:pPr>
            <a:r>
              <a:rPr lang="es-ES" sz="2400"/>
              <a:t>Uso de recursos</a:t>
            </a:r>
          </a:p>
          <a:p>
            <a:pPr indent="-381000" lvl="0" marL="457200" rtl="0">
              <a:spcBef>
                <a:spcPts val="0"/>
              </a:spcBef>
              <a:buSzPct val="100000"/>
            </a:pPr>
            <a:r>
              <a:rPr lang="es-ES" sz="2400"/>
              <a:t>Completamente cerrado</a:t>
            </a:r>
          </a:p>
          <a:p>
            <a:pPr indent="-381000" lvl="0" marL="457200" rtl="0">
              <a:spcBef>
                <a:spcPts val="0"/>
              </a:spcBef>
              <a:buSzPct val="100000"/>
            </a:pPr>
            <a:r>
              <a:rPr lang="es-ES" sz="2400"/>
              <a:t>De pago</a:t>
            </a:r>
          </a:p>
        </p:txBody>
      </p:sp>
      <p:sp>
        <p:nvSpPr>
          <p:cNvPr id="97" name="Shape 97"/>
          <p:cNvSpPr txBox="1"/>
          <p:nvPr>
            <p:ph idx="2" type="body"/>
          </p:nvPr>
        </p:nvSpPr>
        <p:spPr>
          <a:xfrm>
            <a:off x="4972316" y="1293900"/>
            <a:ext cx="3978600" cy="5080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2400"/>
              <a:t>R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indent="-381000" lvl="0" marL="457200" rtl="0">
              <a:spcBef>
                <a:spcPts val="0"/>
              </a:spcBef>
              <a:buSzPct val="100000"/>
            </a:pPr>
            <a:r>
              <a:rPr lang="es-ES" sz="2400"/>
              <a:t>No es de propósito general</a:t>
            </a:r>
          </a:p>
          <a:p>
            <a:pPr indent="-381000" lvl="0" marL="457200">
              <a:spcBef>
                <a:spcPts val="0"/>
              </a:spcBef>
              <a:buSzPct val="100000"/>
            </a:pPr>
            <a:r>
              <a:rPr lang="es-ES" sz="2400"/>
              <a:t>Limitaciones para generar ejecutables</a:t>
            </a:r>
          </a:p>
        </p:txBody>
      </p:sp>
    </p:spTree>
  </p:cSld>
  <p:clrMapOvr>
    <a:masterClrMapping/>
  </p:clrMapOvr>
  <p:transition spd="slow">
    <p:cut/>
  </p:transition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Lectura y escritura de archivos</a:t>
            </a:r>
          </a:p>
        </p:txBody>
      </p:sp>
      <p:sp>
        <p:nvSpPr>
          <p:cNvPr id="551" name="Shape 551"/>
          <p:cNvSpPr txBox="1"/>
          <p:nvPr>
            <p:ph idx="1" type="subTitle"/>
          </p:nvPr>
        </p:nvSpPr>
        <p:spPr>
          <a:xfrm>
            <a:off x="2600400" y="4243950"/>
            <a:ext cx="5857800" cy="104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Funciones precompiladas y el uso de paquetes</a:t>
            </a:r>
          </a:p>
        </p:txBody>
      </p:sp>
      <p:sp>
        <p:nvSpPr>
          <p:cNvPr id="552" name="Shape 552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Shape 557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Lectura de archivos</a:t>
            </a:r>
          </a:p>
        </p:txBody>
      </p:sp>
      <p:sp>
        <p:nvSpPr>
          <p:cNvPr id="558" name="Shape 558"/>
          <p:cNvSpPr txBox="1"/>
          <p:nvPr>
            <p:ph idx="1" type="body"/>
          </p:nvPr>
        </p:nvSpPr>
        <p:spPr>
          <a:xfrm>
            <a:off x="617100" y="2497500"/>
            <a:ext cx="7909800" cy="9260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800"/>
              <a:t>De esta forma tan sencilla leemos todas las líneas de un archivo, las separamos por espacios y las guardamos en una lista.</a:t>
            </a:r>
          </a:p>
        </p:txBody>
      </p:sp>
      <p:sp>
        <p:nvSpPr>
          <p:cNvPr id="559" name="Shape 559"/>
          <p:cNvSpPr/>
          <p:nvPr/>
        </p:nvSpPr>
        <p:spPr>
          <a:xfrm>
            <a:off x="1976900" y="3609050"/>
            <a:ext cx="56630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60" name="Shape 560"/>
          <p:cNvSpPr/>
          <p:nvPr/>
        </p:nvSpPr>
        <p:spPr>
          <a:xfrm>
            <a:off x="2081108" y="3677237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61" name="Shape 561"/>
          <p:cNvSpPr txBox="1"/>
          <p:nvPr/>
        </p:nvSpPr>
        <p:spPr>
          <a:xfrm>
            <a:off x="2800250" y="3599675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562" name="Shape 562"/>
          <p:cNvSpPr/>
          <p:nvPr/>
        </p:nvSpPr>
        <p:spPr>
          <a:xfrm>
            <a:off x="1976900" y="3988675"/>
            <a:ext cx="5663099" cy="15404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63" name="Shape 563"/>
          <p:cNvSpPr txBox="1"/>
          <p:nvPr/>
        </p:nvSpPr>
        <p:spPr>
          <a:xfrm>
            <a:off x="2349825" y="4077600"/>
            <a:ext cx="4902299" cy="13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numList= list()</a:t>
            </a:r>
          </a:p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chemeClr val="dk1"/>
                </a:solidFill>
              </a:rPr>
              <a:t>with </a:t>
            </a:r>
            <a:r>
              <a:rPr lang="es-ES" sz="1800">
                <a:solidFill>
                  <a:schemeClr val="dk1"/>
                </a:solidFill>
              </a:rPr>
              <a:t>open('numeros.txt') </a:t>
            </a:r>
            <a:r>
              <a:rPr b="1" lang="es-ES" sz="1800">
                <a:solidFill>
                  <a:schemeClr val="dk1"/>
                </a:solidFill>
              </a:rPr>
              <a:t>as </a:t>
            </a:r>
            <a:r>
              <a:rPr lang="es-ES" sz="1800">
                <a:solidFill>
                  <a:schemeClr val="dk1"/>
                </a:solidFill>
              </a:rPr>
              <a:t>open_file: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	</a:t>
            </a:r>
            <a:r>
              <a:rPr b="1" lang="es-ES" sz="1800">
                <a:solidFill>
                  <a:schemeClr val="dk1"/>
                </a:solidFill>
              </a:rPr>
              <a:t>for </a:t>
            </a:r>
            <a:r>
              <a:rPr lang="es-ES" sz="1800">
                <a:solidFill>
                  <a:schemeClr val="dk1"/>
                </a:solidFill>
              </a:rPr>
              <a:t>line </a:t>
            </a:r>
            <a:r>
              <a:rPr b="1" lang="es-ES" sz="1800">
                <a:solidFill>
                  <a:schemeClr val="dk1"/>
                </a:solidFill>
              </a:rPr>
              <a:t>in </a:t>
            </a:r>
            <a:r>
              <a:rPr lang="es-ES" sz="1800">
                <a:solidFill>
                  <a:schemeClr val="dk1"/>
                </a:solidFill>
              </a:rPr>
              <a:t>open_file: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    		numList.extend(line.split())</a:t>
            </a:r>
          </a:p>
        </p:txBody>
      </p:sp>
      <p:sp>
        <p:nvSpPr>
          <p:cNvPr id="564" name="Shape 564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Shape 569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Lectura de archivos</a:t>
            </a:r>
          </a:p>
        </p:txBody>
      </p:sp>
      <p:sp>
        <p:nvSpPr>
          <p:cNvPr id="570" name="Shape 570"/>
          <p:cNvSpPr txBox="1"/>
          <p:nvPr>
            <p:ph idx="1" type="body"/>
          </p:nvPr>
        </p:nvSpPr>
        <p:spPr>
          <a:xfrm>
            <a:off x="617100" y="1159750"/>
            <a:ext cx="8375400" cy="16160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800"/>
              <a:t>El paquete numérico </a:t>
            </a:r>
            <a:r>
              <a:rPr b="1" lang="es-ES" sz="1800"/>
              <a:t>numpy </a:t>
            </a:r>
            <a:r>
              <a:rPr lang="es-ES" sz="1800"/>
              <a:t>contiene una serie de clases para leer archivos </a:t>
            </a:r>
            <a:r>
              <a:rPr b="1" lang="es-ES" sz="1800"/>
              <a:t>.txt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b="1" i="1" lang="es-ES" sz="1800"/>
              <a:t>np.loadtxt</a:t>
            </a:r>
            <a:r>
              <a:rPr i="1" lang="es-ES" sz="1800"/>
              <a:t>(fname, dtype=&lt;type 'float'&gt;, comments='#',delimiter=None, converters=None, skiprows=0, usecols=None)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 u="sng">
                <a:solidFill>
                  <a:schemeClr val="hlink"/>
                </a:solidFill>
                <a:hlinkClick r:id="rId3"/>
              </a:rPr>
              <a:t>http://docs.scipy.org/doc/numpy/reference/generated/numpy.loadtxt.html</a:t>
            </a:r>
          </a:p>
        </p:txBody>
      </p:sp>
      <p:sp>
        <p:nvSpPr>
          <p:cNvPr id="571" name="Shape 571"/>
          <p:cNvSpPr/>
          <p:nvPr/>
        </p:nvSpPr>
        <p:spPr>
          <a:xfrm>
            <a:off x="1284550" y="2871250"/>
            <a:ext cx="64752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72" name="Shape 572"/>
          <p:cNvSpPr/>
          <p:nvPr/>
        </p:nvSpPr>
        <p:spPr>
          <a:xfrm>
            <a:off x="1388758" y="2939437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73" name="Shape 573"/>
          <p:cNvSpPr txBox="1"/>
          <p:nvPr/>
        </p:nvSpPr>
        <p:spPr>
          <a:xfrm>
            <a:off x="2107900" y="2861875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574" name="Shape 574"/>
          <p:cNvSpPr/>
          <p:nvPr/>
        </p:nvSpPr>
        <p:spPr>
          <a:xfrm>
            <a:off x="1284550" y="3250875"/>
            <a:ext cx="6475200" cy="1002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75" name="Shape 575"/>
          <p:cNvSpPr txBox="1"/>
          <p:nvPr/>
        </p:nvSpPr>
        <p:spPr>
          <a:xfrm>
            <a:off x="1505075" y="3263600"/>
            <a:ext cx="6130499" cy="914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import numpy as np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</a:rPr>
              <a:t>dataSimar = np.loadtxt('SIMAR_2006008', skiprows=90)</a:t>
            </a:r>
          </a:p>
        </p:txBody>
      </p:sp>
      <p:pic>
        <p:nvPicPr>
          <p:cNvPr id="576" name="Shape 576"/>
          <p:cNvPicPr preferRelativeResize="0"/>
          <p:nvPr/>
        </p:nvPicPr>
        <p:blipFill rotWithShape="1">
          <a:blip r:embed="rId4">
            <a:alphaModFix/>
          </a:blip>
          <a:srcRect b="79881" l="58369" r="1918" t="12572"/>
          <a:stretch/>
        </p:blipFill>
        <p:spPr>
          <a:xfrm>
            <a:off x="1256075" y="4525426"/>
            <a:ext cx="6475198" cy="691674"/>
          </a:xfrm>
          <a:prstGeom prst="rect">
            <a:avLst/>
          </a:prstGeom>
          <a:noFill/>
          <a:ln>
            <a:noFill/>
          </a:ln>
        </p:spPr>
      </p:pic>
      <p:sp>
        <p:nvSpPr>
          <p:cNvPr id="577" name="Shape 577"/>
          <p:cNvSpPr txBox="1"/>
          <p:nvPr/>
        </p:nvSpPr>
        <p:spPr>
          <a:xfrm>
            <a:off x="609600" y="5369900"/>
            <a:ext cx="8091299" cy="12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El paquete </a:t>
            </a:r>
            <a:r>
              <a:rPr b="1" lang="es-ES"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csv </a:t>
            </a:r>
            <a:r>
              <a:rPr lang="es-ES"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implementa una serie de clases para leer y escribir datos tabulados en formato </a:t>
            </a:r>
            <a:r>
              <a:rPr b="1" lang="es-ES"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csv y excel</a:t>
            </a:r>
            <a:r>
              <a:rPr lang="es-ES" sz="1800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rPr>
              <a:t>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PT Serif"/>
              <a:ea typeface="PT Serif"/>
              <a:cs typeface="PT Serif"/>
              <a:sym typeface="PT Serif"/>
            </a:endParaRPr>
          </a:p>
          <a:p>
            <a:pPr lvl="0" rtl="0" algn="ctr">
              <a:spcBef>
                <a:spcPts val="0"/>
              </a:spcBef>
              <a:buNone/>
            </a:pPr>
            <a:r>
              <a:rPr lang="es-ES" sz="1800" u="sng">
                <a:solidFill>
                  <a:schemeClr val="hlink"/>
                </a:solidFill>
                <a:hlinkClick r:id="rId5"/>
              </a:rPr>
              <a:t>https://docs.python.org/2/library/csv.html</a:t>
            </a:r>
          </a:p>
        </p:txBody>
      </p:sp>
      <p:sp>
        <p:nvSpPr>
          <p:cNvPr id="578" name="Shape 578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Shape 583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Lectura de archivos</a:t>
            </a:r>
          </a:p>
        </p:txBody>
      </p:sp>
      <p:sp>
        <p:nvSpPr>
          <p:cNvPr id="584" name="Shape 584"/>
          <p:cNvSpPr txBox="1"/>
          <p:nvPr>
            <p:ph idx="1" type="body"/>
          </p:nvPr>
        </p:nvSpPr>
        <p:spPr>
          <a:xfrm>
            <a:off x="617100" y="2150350"/>
            <a:ext cx="7909800" cy="4287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800"/>
              <a:t>Ficheros</a:t>
            </a:r>
            <a:r>
              <a:rPr b="1" lang="es-ES" sz="1800"/>
              <a:t> .mat</a:t>
            </a:r>
          </a:p>
        </p:txBody>
      </p:sp>
      <p:sp>
        <p:nvSpPr>
          <p:cNvPr id="585" name="Shape 585"/>
          <p:cNvSpPr/>
          <p:nvPr/>
        </p:nvSpPr>
        <p:spPr>
          <a:xfrm>
            <a:off x="1740450" y="3104912"/>
            <a:ext cx="56630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86" name="Shape 586"/>
          <p:cNvSpPr/>
          <p:nvPr/>
        </p:nvSpPr>
        <p:spPr>
          <a:xfrm>
            <a:off x="1844658" y="3173100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87" name="Shape 587"/>
          <p:cNvSpPr txBox="1"/>
          <p:nvPr/>
        </p:nvSpPr>
        <p:spPr>
          <a:xfrm>
            <a:off x="2563800" y="3095537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588" name="Shape 588"/>
          <p:cNvSpPr/>
          <p:nvPr/>
        </p:nvSpPr>
        <p:spPr>
          <a:xfrm>
            <a:off x="1740450" y="3484537"/>
            <a:ext cx="5663099" cy="24113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89" name="Shape 589"/>
          <p:cNvSpPr txBox="1"/>
          <p:nvPr/>
        </p:nvSpPr>
        <p:spPr>
          <a:xfrm>
            <a:off x="1986175" y="3573475"/>
            <a:ext cx="5663099" cy="2117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scipy.io 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import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loadmat 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ldmat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= 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ldmat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(‘T170_6_1.mat',                          struct_as_record=False, squeeze_me=True)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i in range(0, 8):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signal_i = data[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'ScopeData'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].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signals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[i].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values</a:t>
            </a:r>
          </a:p>
        </p:txBody>
      </p:sp>
      <p:sp>
        <p:nvSpPr>
          <p:cNvPr id="590" name="Shape 590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Shape 595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 sz="2400"/>
              <a:t>Escritura de archivos</a:t>
            </a:r>
          </a:p>
        </p:txBody>
      </p:sp>
      <p:sp>
        <p:nvSpPr>
          <p:cNvPr id="596" name="Shape 596"/>
          <p:cNvSpPr txBox="1"/>
          <p:nvPr>
            <p:ph idx="1" type="body"/>
          </p:nvPr>
        </p:nvSpPr>
        <p:spPr>
          <a:xfrm>
            <a:off x="617100" y="1921750"/>
            <a:ext cx="7909800" cy="4287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 sz="1800"/>
              <a:t>Usando las funciones precompiladas</a:t>
            </a:r>
          </a:p>
        </p:txBody>
      </p:sp>
      <p:sp>
        <p:nvSpPr>
          <p:cNvPr id="597" name="Shape 597"/>
          <p:cNvSpPr/>
          <p:nvPr/>
        </p:nvSpPr>
        <p:spPr>
          <a:xfrm>
            <a:off x="1274025" y="3072525"/>
            <a:ext cx="70442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98" name="Shape 598"/>
          <p:cNvSpPr/>
          <p:nvPr/>
        </p:nvSpPr>
        <p:spPr>
          <a:xfrm>
            <a:off x="1478508" y="314071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99" name="Shape 599"/>
          <p:cNvSpPr txBox="1"/>
          <p:nvPr/>
        </p:nvSpPr>
        <p:spPr>
          <a:xfrm>
            <a:off x="2197650" y="3063150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600" name="Shape 600"/>
          <p:cNvSpPr/>
          <p:nvPr/>
        </p:nvSpPr>
        <p:spPr>
          <a:xfrm>
            <a:off x="1274025" y="3452150"/>
            <a:ext cx="7044299" cy="2757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01" name="Shape 601"/>
          <p:cNvSpPr txBox="1"/>
          <p:nvPr/>
        </p:nvSpPr>
        <p:spPr>
          <a:xfrm>
            <a:off x="1417725" y="3601750"/>
            <a:ext cx="6819899" cy="240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fileOut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('input_main.swn','w')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fileOut.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write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('PROJ 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\'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Duck\' \'94\' \n')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fileOut.write(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'$Caso ' + id + '\n'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fileOut.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close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()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fileOut = open('prueba.txt','w')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fileOut.write("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{0}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entero 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{1}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decimal 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{2}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cadena".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(4,2.5,'python rocks!'))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fileOut.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close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()</a:t>
            </a:r>
          </a:p>
        </p:txBody>
      </p:sp>
      <p:sp>
        <p:nvSpPr>
          <p:cNvPr id="602" name="Shape 602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Shape 607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Escritura de archivos</a:t>
            </a:r>
          </a:p>
        </p:txBody>
      </p:sp>
      <p:sp>
        <p:nvSpPr>
          <p:cNvPr id="608" name="Shape 608"/>
          <p:cNvSpPr txBox="1"/>
          <p:nvPr>
            <p:ph idx="1" type="body"/>
          </p:nvPr>
        </p:nvSpPr>
        <p:spPr>
          <a:xfrm>
            <a:off x="617100" y="1997950"/>
            <a:ext cx="7990500" cy="4287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800"/>
              <a:t>El paquete numérico </a:t>
            </a:r>
            <a:r>
              <a:rPr b="1" lang="es-ES" sz="1800"/>
              <a:t>numpy </a:t>
            </a:r>
            <a:r>
              <a:rPr lang="es-ES" sz="1800"/>
              <a:t>contiene una serie de clases para escribir archivos </a:t>
            </a:r>
            <a:r>
              <a:rPr b="1" lang="es-ES" sz="1800"/>
              <a:t>.txt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indent="-342900" lvl="0" marL="457200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b="1" lang="es-ES" sz="1800"/>
              <a:t>np.savetxt</a:t>
            </a:r>
            <a:r>
              <a:rPr lang="es-ES" sz="1800"/>
              <a:t>(</a:t>
            </a:r>
            <a:r>
              <a:rPr i="1" lang="es-ES" sz="1800"/>
              <a:t>fname</a:t>
            </a:r>
            <a:r>
              <a:rPr lang="es-ES" sz="1800"/>
              <a:t>, </a:t>
            </a:r>
            <a:r>
              <a:rPr i="1" lang="es-ES" sz="1800"/>
              <a:t>var</a:t>
            </a:r>
            <a:r>
              <a:rPr lang="es-ES" sz="1800"/>
              <a:t>, </a:t>
            </a:r>
            <a:r>
              <a:rPr i="1" lang="es-ES" sz="1800"/>
              <a:t>fmt='%.18e'</a:t>
            </a:r>
            <a:r>
              <a:rPr lang="es-ES" sz="1800"/>
              <a:t>, </a:t>
            </a:r>
            <a:r>
              <a:rPr i="1" lang="es-ES" sz="1800"/>
              <a:t>delimiter=' '</a:t>
            </a:r>
            <a:r>
              <a:rPr lang="es-ES" sz="1800"/>
              <a:t>, </a:t>
            </a:r>
            <a:r>
              <a:rPr i="1" lang="es-ES" sz="1800"/>
              <a:t>newline='\n'</a:t>
            </a:r>
            <a:r>
              <a:rPr lang="es-ES" sz="1800"/>
              <a:t>, </a:t>
            </a:r>
            <a:r>
              <a:rPr i="1" lang="es-ES" sz="1800"/>
              <a:t>header=''</a:t>
            </a:r>
            <a:r>
              <a:rPr lang="es-ES" sz="1800"/>
              <a:t>, </a:t>
            </a:r>
            <a:r>
              <a:rPr i="1" lang="es-ES" sz="1800"/>
              <a:t>footer=''</a:t>
            </a:r>
            <a:r>
              <a:rPr lang="es-ES" sz="1800"/>
              <a:t>)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1800"/>
          </a:p>
          <a:p>
            <a:pPr indent="-342900" lvl="0" marL="457200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b="1" lang="es-ES" sz="1800"/>
              <a:t>np.savez_compressed</a:t>
            </a:r>
            <a:r>
              <a:rPr lang="es-ES" sz="1800"/>
              <a:t>('dataSimar.npz', x=dataSimar)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1800"/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800"/>
              <a:t>El paquete </a:t>
            </a:r>
            <a:r>
              <a:rPr b="1" lang="es-ES" sz="1800"/>
              <a:t>csv </a:t>
            </a:r>
            <a:r>
              <a:rPr lang="es-ES" sz="1800"/>
              <a:t>implementa una serie de clases para escribir datos tabulados en formato </a:t>
            </a:r>
            <a:r>
              <a:rPr b="1" lang="es-ES" sz="1800"/>
              <a:t>csv y excel</a:t>
            </a:r>
            <a:r>
              <a:rPr lang="es-ES" sz="1800"/>
              <a:t>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1800"/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 b="1" sz="1800"/>
          </a:p>
        </p:txBody>
      </p:sp>
      <p:sp>
        <p:nvSpPr>
          <p:cNvPr id="609" name="Shape 609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Shape 614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Las cadenas de documentación</a:t>
            </a:r>
          </a:p>
        </p:txBody>
      </p:sp>
      <p:sp>
        <p:nvSpPr>
          <p:cNvPr id="615" name="Shape 615"/>
          <p:cNvSpPr txBox="1"/>
          <p:nvPr>
            <p:ph idx="1" type="subTitle"/>
          </p:nvPr>
        </p:nvSpPr>
        <p:spPr>
          <a:xfrm>
            <a:off x="2600400" y="4243950"/>
            <a:ext cx="5857800" cy="104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Uso sencillo y útil</a:t>
            </a:r>
          </a:p>
        </p:txBody>
      </p:sp>
      <p:sp>
        <p:nvSpPr>
          <p:cNvPr id="616" name="Shape 616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Shape 621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Docstrings</a:t>
            </a:r>
          </a:p>
        </p:txBody>
      </p:sp>
      <p:sp>
        <p:nvSpPr>
          <p:cNvPr id="622" name="Shape 622"/>
          <p:cNvSpPr txBox="1"/>
          <p:nvPr>
            <p:ph idx="1" type="body"/>
          </p:nvPr>
        </p:nvSpPr>
        <p:spPr>
          <a:xfrm>
            <a:off x="617100" y="1616950"/>
            <a:ext cx="7909800" cy="5031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800"/>
              <a:t>Las cadenas de documentación se colocan al comienzo de una función y la definen y explican. Se encierran entre comillas triples.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latin typeface="Arial"/>
                <a:ea typeface="Arial"/>
                <a:cs typeface="Arial"/>
                <a:sym typeface="Arial"/>
              </a:rPr>
              <a:t>def </a:t>
            </a:r>
            <a:r>
              <a:rPr lang="es-ES" sz="1400">
                <a:latin typeface="Arial"/>
                <a:ea typeface="Arial"/>
                <a:cs typeface="Arial"/>
                <a:sym typeface="Arial"/>
              </a:rPr>
              <a:t>PreprocesoSL(signal, freq, nel, wavetype, T, nt):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"""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Lee la señal de la superficie libre de los sensores acústicos y: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1. Elimina los transitorios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2. Coloca la señal a nivel 0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3. Devuelve una matriz con la posición de la onda de cada oscilación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Las entradas son: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- Signals: las señales de los sensores [mm].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- freq: frecuencia del sensor [hz]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- nel: nº de elementos del transitorio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- wavetype: oleaje regular (por ahora)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- T: periodo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- nt: nº de elementos por periodo de salida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Las salidas de la función son: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- tsig: registro temporal de la señal tratada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- esig: posición de la  superficie libre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274E13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v.1 15/12/2015   Autor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lang="es-ES" sz="1400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	"""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Shape 623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Shape 628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Un ejemplo de paquete web</a:t>
            </a:r>
          </a:p>
        </p:txBody>
      </p:sp>
      <p:sp>
        <p:nvSpPr>
          <p:cNvPr id="629" name="Shape 629"/>
          <p:cNvSpPr txBox="1"/>
          <p:nvPr>
            <p:ph idx="1" type="subTitle"/>
          </p:nvPr>
        </p:nvSpPr>
        <p:spPr>
          <a:xfrm>
            <a:off x="2600400" y="4243950"/>
            <a:ext cx="5857800" cy="104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La urllib2</a:t>
            </a:r>
          </a:p>
        </p:txBody>
      </p:sp>
      <p:sp>
        <p:nvSpPr>
          <p:cNvPr id="630" name="Shape 630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Shape 635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 sz="2400"/>
              <a:t>Urllib2</a:t>
            </a:r>
          </a:p>
        </p:txBody>
      </p:sp>
      <p:sp>
        <p:nvSpPr>
          <p:cNvPr id="636" name="Shape 636"/>
          <p:cNvSpPr txBox="1"/>
          <p:nvPr>
            <p:ph idx="1" type="body"/>
          </p:nvPr>
        </p:nvSpPr>
        <p:spPr>
          <a:xfrm>
            <a:off x="617100" y="931150"/>
            <a:ext cx="7909800" cy="799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lang="es-ES" sz="1800"/>
              <a:t>urllib2 </a:t>
            </a:r>
            <a:r>
              <a:rPr lang="es-ES" sz="1800"/>
              <a:t>puede leer datos de una URL usando varios protocolos como HTTP, HTTPS, FTP, o Gopher. </a:t>
            </a:r>
          </a:p>
        </p:txBody>
      </p:sp>
      <p:sp>
        <p:nvSpPr>
          <p:cNvPr id="637" name="Shape 637"/>
          <p:cNvSpPr/>
          <p:nvPr/>
        </p:nvSpPr>
        <p:spPr>
          <a:xfrm>
            <a:off x="1045425" y="1777125"/>
            <a:ext cx="70442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38" name="Shape 638"/>
          <p:cNvSpPr/>
          <p:nvPr/>
        </p:nvSpPr>
        <p:spPr>
          <a:xfrm>
            <a:off x="1249908" y="184531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39" name="Shape 639"/>
          <p:cNvSpPr txBox="1"/>
          <p:nvPr/>
        </p:nvSpPr>
        <p:spPr>
          <a:xfrm>
            <a:off x="1969050" y="1767750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640" name="Shape 640"/>
          <p:cNvSpPr/>
          <p:nvPr/>
        </p:nvSpPr>
        <p:spPr>
          <a:xfrm>
            <a:off x="1045425" y="2156750"/>
            <a:ext cx="7044299" cy="4472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41" name="Shape 641"/>
          <p:cNvSpPr/>
          <p:nvPr/>
        </p:nvSpPr>
        <p:spPr>
          <a:xfrm>
            <a:off x="1333050" y="2110800"/>
            <a:ext cx="6590100" cy="45362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 </a:t>
            </a:r>
            <a:r>
              <a:rPr b="1"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urllib2 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import </a:t>
            </a:r>
            <a:r>
              <a:rPr b="1"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urlopen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import calendar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 </a:t>
            </a:r>
            <a:r>
              <a:rPr b="1"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downFile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(aa,mm):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d, n = calendar.monthrange(aa,mm)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for dd in range(1,n+1):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for hh in range(0,24):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url = ‘http://opendap.puertos.es/thredds/fileServer/RADAR_GIBRALTAR/</a:t>
            </a:r>
            <a:r>
              <a:rPr b="1"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%d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b="1"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%02d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/CODAR_GIBR_</a:t>
            </a:r>
            <a:r>
              <a:rPr b="1"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%d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</a:t>
            </a:r>
            <a:r>
              <a:rPr b="1"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%02d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</a:t>
            </a:r>
            <a:r>
              <a:rPr b="1"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%02d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</a:t>
            </a:r>
            <a:r>
              <a:rPr b="1"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%02d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00.nc.gz' </a:t>
            </a:r>
            <a:r>
              <a:rPr b="1"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%(aa,mm,aa,mm,dd,hh)</a:t>
            </a:r>
          </a:p>
          <a:p>
            <a:pPr indent="45720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latin typeface="Calibri"/>
                <a:ea typeface="Calibri"/>
                <a:cs typeface="Calibri"/>
                <a:sym typeface="Calibri"/>
              </a:rPr>
              <a:t> r = urlopen(url)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output = open(url[69:],'wb')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output.write(r.read())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output.close()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aa in range(2012,2015):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for mm in range(1,13):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</a:t>
            </a:r>
            <a:r>
              <a:rPr b="1"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downFile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(aa,mm)</a:t>
            </a:r>
          </a:p>
        </p:txBody>
      </p:sp>
      <p:sp>
        <p:nvSpPr>
          <p:cNvPr id="642" name="Shape 642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pic>
        <p:nvPicPr>
          <p:cNvPr id="103" name="Shape 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0537" y="596125"/>
            <a:ext cx="7602925" cy="4992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Shape 104"/>
          <p:cNvSpPr txBox="1"/>
          <p:nvPr/>
        </p:nvSpPr>
        <p:spPr>
          <a:xfrm>
            <a:off x="2412162" y="5707025"/>
            <a:ext cx="43197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ES"/>
              <a:t>Comparativa completa: </a:t>
            </a:r>
            <a:r>
              <a:rPr lang="es-ES" u="sng">
                <a:solidFill>
                  <a:schemeClr val="hlink"/>
                </a:solidFill>
                <a:hlinkClick r:id="rId4"/>
              </a:rPr>
              <a:t>http://i.imgur.com/ZyeCO.jpg</a:t>
            </a:r>
          </a:p>
          <a:p>
            <a:pPr lvl="0" algn="ctr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Shape 647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Algunas pautas sobre legibilidad</a:t>
            </a:r>
          </a:p>
        </p:txBody>
      </p:sp>
      <p:sp>
        <p:nvSpPr>
          <p:cNvPr id="648" name="Shape 648"/>
          <p:cNvSpPr txBox="1"/>
          <p:nvPr>
            <p:ph idx="1" type="subTitle"/>
          </p:nvPr>
        </p:nvSpPr>
        <p:spPr>
          <a:xfrm>
            <a:off x="2600400" y="4243950"/>
            <a:ext cx="5857800" cy="14594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“El código se lee muchas más veces de lo que se escribe”</a:t>
            </a:r>
          </a:p>
          <a:p>
            <a:pPr indent="-317500" lvl="0" marL="457200" algn="r">
              <a:spcBef>
                <a:spcPts val="0"/>
              </a:spcBef>
              <a:buSzPct val="100000"/>
              <a:buChar char="-"/>
            </a:pPr>
            <a:r>
              <a:rPr lang="es-ES" sz="1400"/>
              <a:t>Guido Van Rossum - </a:t>
            </a:r>
          </a:p>
        </p:txBody>
      </p:sp>
      <p:sp>
        <p:nvSpPr>
          <p:cNvPr id="649" name="Shape 649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Shape 654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El PEP20 y los buenos hábitos</a:t>
            </a:r>
          </a:p>
        </p:txBody>
      </p:sp>
      <p:sp>
        <p:nvSpPr>
          <p:cNvPr id="655" name="Shape 655"/>
          <p:cNvSpPr txBox="1"/>
          <p:nvPr>
            <p:ph idx="1" type="body"/>
          </p:nvPr>
        </p:nvSpPr>
        <p:spPr>
          <a:xfrm>
            <a:off x="624200" y="23622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Indentación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Usar siempre cuatro espacios.</a:t>
            </a:r>
          </a:p>
        </p:txBody>
      </p:sp>
      <p:sp>
        <p:nvSpPr>
          <p:cNvPr id="656" name="Shape 656"/>
          <p:cNvSpPr txBox="1"/>
          <p:nvPr>
            <p:ph idx="2" type="body"/>
          </p:nvPr>
        </p:nvSpPr>
        <p:spPr>
          <a:xfrm>
            <a:off x="3302245" y="23622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Tamaño máximo de línea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Limitar el tamaño máximo de línea a 79 caracteres.</a:t>
            </a:r>
          </a:p>
        </p:txBody>
      </p:sp>
      <p:sp>
        <p:nvSpPr>
          <p:cNvPr id="657" name="Shape 657"/>
          <p:cNvSpPr txBox="1"/>
          <p:nvPr>
            <p:ph idx="3" type="body"/>
          </p:nvPr>
        </p:nvSpPr>
        <p:spPr>
          <a:xfrm>
            <a:off x="5980291" y="23622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Importación de paquetes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Importar cada paquete en una línea diferente. Varios módulos de un mismo paquete si se pueden importar en la misma línea.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200"/>
          </a:p>
        </p:txBody>
      </p:sp>
      <p:sp>
        <p:nvSpPr>
          <p:cNvPr id="658" name="Shape 658"/>
          <p:cNvSpPr txBox="1"/>
          <p:nvPr>
            <p:ph idx="1" type="body"/>
          </p:nvPr>
        </p:nvSpPr>
        <p:spPr>
          <a:xfrm>
            <a:off x="624200" y="4495800"/>
            <a:ext cx="2547600" cy="19772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Comentarios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Prioriza su actualización. 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Peor es tener comentarios que contradigan al código que no tener comentarios.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9" name="Shape 659"/>
          <p:cNvSpPr txBox="1"/>
          <p:nvPr>
            <p:ph idx="2" type="body"/>
          </p:nvPr>
        </p:nvSpPr>
        <p:spPr>
          <a:xfrm>
            <a:off x="3302250" y="4495800"/>
            <a:ext cx="2547600" cy="2047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Uso de espacios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Escribe como de manera habitual. Dentro de funciones, los espacios se eliminan.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0" name="Shape 660"/>
          <p:cNvSpPr txBox="1"/>
          <p:nvPr>
            <p:ph idx="3" type="body"/>
          </p:nvPr>
        </p:nvSpPr>
        <p:spPr>
          <a:xfrm>
            <a:off x="5980291" y="44958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Nombrando funciones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Utiliza palabras en minúscula para nombrar funciones y usa el guión bajo para mejorar la legibilidad.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200"/>
          </a:p>
        </p:txBody>
      </p:sp>
      <p:sp>
        <p:nvSpPr>
          <p:cNvPr id="661" name="Shape 661"/>
          <p:cNvSpPr/>
          <p:nvPr/>
        </p:nvSpPr>
        <p:spPr>
          <a:xfrm>
            <a:off x="3458448" y="4160302"/>
            <a:ext cx="336767" cy="336767"/>
          </a:xfrm>
          <a:custGeom>
            <a:pathLst>
              <a:path extrusionOk="0" fill="none" h="16027" w="16027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cap="rnd" cmpd="sng" w="12175">
            <a:solidFill>
              <a:srgbClr val="1D1D1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62" name="Shape 662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grpSp>
        <p:nvGrpSpPr>
          <p:cNvPr id="663" name="Shape 663"/>
          <p:cNvGrpSpPr/>
          <p:nvPr/>
        </p:nvGrpSpPr>
        <p:grpSpPr>
          <a:xfrm>
            <a:off x="744199" y="2032097"/>
            <a:ext cx="336767" cy="383835"/>
            <a:chOff x="4630125" y="278900"/>
            <a:chExt cx="400675" cy="456675"/>
          </a:xfrm>
        </p:grpSpPr>
        <p:sp>
          <p:nvSpPr>
            <p:cNvPr id="664" name="Shape 664"/>
            <p:cNvSpPr/>
            <p:nvPr/>
          </p:nvSpPr>
          <p:spPr>
            <a:xfrm>
              <a:off x="4659350" y="328825"/>
              <a:ext cx="371450" cy="96850"/>
            </a:xfrm>
            <a:custGeom>
              <a:pathLst>
                <a:path extrusionOk="0" fill="none" h="3874" w="14858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5" name="Shape 665"/>
            <p:cNvSpPr/>
            <p:nvPr/>
          </p:nvSpPr>
          <p:spPr>
            <a:xfrm>
              <a:off x="4630125" y="452425"/>
              <a:ext cx="371450" cy="96850"/>
            </a:xfrm>
            <a:custGeom>
              <a:pathLst>
                <a:path extrusionOk="0" fill="none" h="3874" w="14858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6" name="Shape 666"/>
            <p:cNvSpPr/>
            <p:nvPr/>
          </p:nvSpPr>
          <p:spPr>
            <a:xfrm>
              <a:off x="4808525" y="278900"/>
              <a:ext cx="43875" cy="49950"/>
            </a:xfrm>
            <a:custGeom>
              <a:pathLst>
                <a:path extrusionOk="0" fill="none" h="1998" w="1755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67" name="Shape 667"/>
            <p:cNvSpPr/>
            <p:nvPr/>
          </p:nvSpPr>
          <p:spPr>
            <a:xfrm>
              <a:off x="4808525" y="549250"/>
              <a:ext cx="43875" cy="186325"/>
            </a:xfrm>
            <a:custGeom>
              <a:pathLst>
                <a:path extrusionOk="0" fill="none" h="7453" w="1755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68" name="Shape 668"/>
          <p:cNvGrpSpPr/>
          <p:nvPr/>
        </p:nvGrpSpPr>
        <p:grpSpPr>
          <a:xfrm>
            <a:off x="3455384" y="2000356"/>
            <a:ext cx="342902" cy="447293"/>
            <a:chOff x="590250" y="244200"/>
            <a:chExt cx="407975" cy="532175"/>
          </a:xfrm>
        </p:grpSpPr>
        <p:sp>
          <p:nvSpPr>
            <p:cNvPr id="669" name="Shape 669"/>
            <p:cNvSpPr/>
            <p:nvPr/>
          </p:nvSpPr>
          <p:spPr>
            <a:xfrm>
              <a:off x="623125" y="313625"/>
              <a:ext cx="375100" cy="462750"/>
            </a:xfrm>
            <a:custGeom>
              <a:pathLst>
                <a:path extrusionOk="0" fill="none" h="18510" w="15004">
                  <a:moveTo>
                    <a:pt x="1" y="17536"/>
                  </a:moveTo>
                  <a:lnTo>
                    <a:pt x="1" y="17536"/>
                  </a:lnTo>
                  <a:lnTo>
                    <a:pt x="1" y="17536"/>
                  </a:lnTo>
                  <a:lnTo>
                    <a:pt x="25" y="17682"/>
                  </a:lnTo>
                  <a:lnTo>
                    <a:pt x="49" y="17852"/>
                  </a:lnTo>
                  <a:lnTo>
                    <a:pt x="123" y="18023"/>
                  </a:lnTo>
                  <a:lnTo>
                    <a:pt x="220" y="18193"/>
                  </a:lnTo>
                  <a:lnTo>
                    <a:pt x="293" y="18291"/>
                  </a:lnTo>
                  <a:lnTo>
                    <a:pt x="390" y="18364"/>
                  </a:lnTo>
                  <a:lnTo>
                    <a:pt x="488" y="18412"/>
                  </a:lnTo>
                  <a:lnTo>
                    <a:pt x="610" y="18461"/>
                  </a:lnTo>
                  <a:lnTo>
                    <a:pt x="756" y="18510"/>
                  </a:lnTo>
                  <a:lnTo>
                    <a:pt x="926" y="18510"/>
                  </a:lnTo>
                  <a:lnTo>
                    <a:pt x="14468" y="18510"/>
                  </a:lnTo>
                  <a:lnTo>
                    <a:pt x="14468" y="18510"/>
                  </a:lnTo>
                  <a:lnTo>
                    <a:pt x="14541" y="18510"/>
                  </a:lnTo>
                  <a:lnTo>
                    <a:pt x="14614" y="18485"/>
                  </a:lnTo>
                  <a:lnTo>
                    <a:pt x="14736" y="18412"/>
                  </a:lnTo>
                  <a:lnTo>
                    <a:pt x="14833" y="18291"/>
                  </a:lnTo>
                  <a:lnTo>
                    <a:pt x="14906" y="18144"/>
                  </a:lnTo>
                  <a:lnTo>
                    <a:pt x="14955" y="17974"/>
                  </a:lnTo>
                  <a:lnTo>
                    <a:pt x="14979" y="17779"/>
                  </a:lnTo>
                  <a:lnTo>
                    <a:pt x="15003" y="17438"/>
                  </a:lnTo>
                  <a:lnTo>
                    <a:pt x="15003" y="487"/>
                  </a:lnTo>
                  <a:lnTo>
                    <a:pt x="15003" y="487"/>
                  </a:lnTo>
                  <a:lnTo>
                    <a:pt x="15003" y="341"/>
                  </a:lnTo>
                  <a:lnTo>
                    <a:pt x="14979" y="219"/>
                  </a:lnTo>
                  <a:lnTo>
                    <a:pt x="14955" y="146"/>
                  </a:lnTo>
                  <a:lnTo>
                    <a:pt x="14906" y="73"/>
                  </a:lnTo>
                  <a:lnTo>
                    <a:pt x="14833" y="49"/>
                  </a:lnTo>
                  <a:lnTo>
                    <a:pt x="14736" y="24"/>
                  </a:lnTo>
                  <a:lnTo>
                    <a:pt x="14468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0" name="Shape 670"/>
            <p:cNvSpPr/>
            <p:nvPr/>
          </p:nvSpPr>
          <p:spPr>
            <a:xfrm>
              <a:off x="590250" y="269775"/>
              <a:ext cx="377525" cy="462775"/>
            </a:xfrm>
            <a:custGeom>
              <a:pathLst>
                <a:path extrusionOk="0" fill="none" h="18511" w="15101">
                  <a:moveTo>
                    <a:pt x="14321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4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1"/>
                  </a:lnTo>
                  <a:lnTo>
                    <a:pt x="74" y="488"/>
                  </a:lnTo>
                  <a:lnTo>
                    <a:pt x="25" y="634"/>
                  </a:lnTo>
                  <a:lnTo>
                    <a:pt x="1" y="780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25" y="17877"/>
                  </a:lnTo>
                  <a:lnTo>
                    <a:pt x="74" y="18023"/>
                  </a:lnTo>
                  <a:lnTo>
                    <a:pt x="122" y="18169"/>
                  </a:lnTo>
                  <a:lnTo>
                    <a:pt x="220" y="18291"/>
                  </a:lnTo>
                  <a:lnTo>
                    <a:pt x="342" y="18388"/>
                  </a:lnTo>
                  <a:lnTo>
                    <a:pt x="488" y="18437"/>
                  </a:lnTo>
                  <a:lnTo>
                    <a:pt x="634" y="18486"/>
                  </a:lnTo>
                  <a:lnTo>
                    <a:pt x="780" y="18510"/>
                  </a:lnTo>
                  <a:lnTo>
                    <a:pt x="14321" y="18510"/>
                  </a:lnTo>
                  <a:lnTo>
                    <a:pt x="14321" y="18510"/>
                  </a:lnTo>
                  <a:lnTo>
                    <a:pt x="14467" y="18486"/>
                  </a:lnTo>
                  <a:lnTo>
                    <a:pt x="14614" y="18437"/>
                  </a:lnTo>
                  <a:lnTo>
                    <a:pt x="14760" y="18388"/>
                  </a:lnTo>
                  <a:lnTo>
                    <a:pt x="14881" y="18291"/>
                  </a:lnTo>
                  <a:lnTo>
                    <a:pt x="14979" y="18169"/>
                  </a:lnTo>
                  <a:lnTo>
                    <a:pt x="15028" y="18023"/>
                  </a:lnTo>
                  <a:lnTo>
                    <a:pt x="15076" y="17877"/>
                  </a:lnTo>
                  <a:lnTo>
                    <a:pt x="15101" y="17731"/>
                  </a:lnTo>
                  <a:lnTo>
                    <a:pt x="15101" y="780"/>
                  </a:lnTo>
                  <a:lnTo>
                    <a:pt x="15101" y="780"/>
                  </a:lnTo>
                  <a:lnTo>
                    <a:pt x="15076" y="634"/>
                  </a:lnTo>
                  <a:lnTo>
                    <a:pt x="15028" y="488"/>
                  </a:lnTo>
                  <a:lnTo>
                    <a:pt x="14979" y="341"/>
                  </a:lnTo>
                  <a:lnTo>
                    <a:pt x="14881" y="220"/>
                  </a:lnTo>
                  <a:lnTo>
                    <a:pt x="14760" y="122"/>
                  </a:lnTo>
                  <a:lnTo>
                    <a:pt x="14614" y="74"/>
                  </a:lnTo>
                  <a:lnTo>
                    <a:pt x="14467" y="25"/>
                  </a:lnTo>
                  <a:lnTo>
                    <a:pt x="14321" y="0"/>
                  </a:lnTo>
                  <a:lnTo>
                    <a:pt x="14321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1" name="Shape 671"/>
            <p:cNvSpPr/>
            <p:nvPr/>
          </p:nvSpPr>
          <p:spPr>
            <a:xfrm>
              <a:off x="796650" y="274025"/>
              <a:ext cx="45100" cy="45100"/>
            </a:xfrm>
            <a:custGeom>
              <a:pathLst>
                <a:path extrusionOk="0" fill="none" h="1804" w="1804">
                  <a:moveTo>
                    <a:pt x="902" y="1"/>
                  </a:moveTo>
                  <a:lnTo>
                    <a:pt x="902" y="1"/>
                  </a:lnTo>
                  <a:lnTo>
                    <a:pt x="1073" y="25"/>
                  </a:lnTo>
                  <a:lnTo>
                    <a:pt x="1243" y="74"/>
                  </a:lnTo>
                  <a:lnTo>
                    <a:pt x="1414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4" y="1657"/>
                  </a:lnTo>
                  <a:lnTo>
                    <a:pt x="1243" y="1730"/>
                  </a:lnTo>
                  <a:lnTo>
                    <a:pt x="1073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2" y="1779"/>
                  </a:lnTo>
                  <a:lnTo>
                    <a:pt x="561" y="1730"/>
                  </a:lnTo>
                  <a:lnTo>
                    <a:pt x="391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1" y="147"/>
                  </a:lnTo>
                  <a:lnTo>
                    <a:pt x="561" y="74"/>
                  </a:lnTo>
                  <a:lnTo>
                    <a:pt x="732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2" name="Shape 672"/>
            <p:cNvSpPr/>
            <p:nvPr/>
          </p:nvSpPr>
          <p:spPr>
            <a:xfrm>
              <a:off x="713850" y="274025"/>
              <a:ext cx="45075" cy="45100"/>
            </a:xfrm>
            <a:custGeom>
              <a:pathLst>
                <a:path extrusionOk="0" fill="none" h="1804" w="1803">
                  <a:moveTo>
                    <a:pt x="902" y="1"/>
                  </a:move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3" name="Shape 673"/>
            <p:cNvSpPr/>
            <p:nvPr/>
          </p:nvSpPr>
          <p:spPr>
            <a:xfrm>
              <a:off x="631050" y="274025"/>
              <a:ext cx="45075" cy="45100"/>
            </a:xfrm>
            <a:custGeom>
              <a:pathLst>
                <a:path extrusionOk="0" fill="none" h="1804" w="1803">
                  <a:moveTo>
                    <a:pt x="0" y="902"/>
                  </a:move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7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8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8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7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4" name="Shape 674"/>
            <p:cNvSpPr/>
            <p:nvPr/>
          </p:nvSpPr>
          <p:spPr>
            <a:xfrm>
              <a:off x="649925" y="590050"/>
              <a:ext cx="133975" cy="25"/>
            </a:xfrm>
            <a:custGeom>
              <a:pathLst>
                <a:path extrusionOk="0" fill="none" h="1" w="5359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5" name="Shape 675"/>
            <p:cNvSpPr/>
            <p:nvPr/>
          </p:nvSpPr>
          <p:spPr>
            <a:xfrm>
              <a:off x="649925" y="534625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6" name="Shape 676"/>
            <p:cNvSpPr/>
            <p:nvPr/>
          </p:nvSpPr>
          <p:spPr>
            <a:xfrm>
              <a:off x="649925" y="479825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7" name="Shape 677"/>
            <p:cNvSpPr/>
            <p:nvPr/>
          </p:nvSpPr>
          <p:spPr>
            <a:xfrm>
              <a:off x="649925" y="424425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8" name="Shape 678"/>
            <p:cNvSpPr/>
            <p:nvPr/>
          </p:nvSpPr>
          <p:spPr>
            <a:xfrm>
              <a:off x="879475" y="274025"/>
              <a:ext cx="45075" cy="45100"/>
            </a:xfrm>
            <a:custGeom>
              <a:pathLst>
                <a:path extrusionOk="0" fill="none" h="1804" w="1803">
                  <a:moveTo>
                    <a:pt x="901" y="1803"/>
                  </a:moveTo>
                  <a:lnTo>
                    <a:pt x="901" y="1803"/>
                  </a:lnTo>
                  <a:lnTo>
                    <a:pt x="731" y="1779"/>
                  </a:lnTo>
                  <a:lnTo>
                    <a:pt x="560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6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6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0" y="74"/>
                  </a:lnTo>
                  <a:lnTo>
                    <a:pt x="731" y="25"/>
                  </a:lnTo>
                  <a:lnTo>
                    <a:pt x="901" y="1"/>
                  </a:lnTo>
                  <a:lnTo>
                    <a:pt x="901" y="1"/>
                  </a:lnTo>
                  <a:lnTo>
                    <a:pt x="1072" y="25"/>
                  </a:lnTo>
                  <a:lnTo>
                    <a:pt x="1242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6" y="391"/>
                  </a:lnTo>
                  <a:lnTo>
                    <a:pt x="1729" y="561"/>
                  </a:lnTo>
                  <a:lnTo>
                    <a:pt x="1778" y="732"/>
                  </a:lnTo>
                  <a:lnTo>
                    <a:pt x="1802" y="902"/>
                  </a:lnTo>
                  <a:lnTo>
                    <a:pt x="1802" y="902"/>
                  </a:lnTo>
                  <a:lnTo>
                    <a:pt x="1778" y="1073"/>
                  </a:lnTo>
                  <a:lnTo>
                    <a:pt x="1729" y="1243"/>
                  </a:lnTo>
                  <a:lnTo>
                    <a:pt x="1656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2" y="1730"/>
                  </a:lnTo>
                  <a:lnTo>
                    <a:pt x="1072" y="1779"/>
                  </a:lnTo>
                  <a:lnTo>
                    <a:pt x="901" y="1803"/>
                  </a:lnTo>
                  <a:lnTo>
                    <a:pt x="901" y="1803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79" name="Shape 679"/>
            <p:cNvSpPr/>
            <p:nvPr/>
          </p:nvSpPr>
          <p:spPr>
            <a:xfrm>
              <a:off x="654800" y="244200"/>
              <a:ext cx="25" cy="51175"/>
            </a:xfrm>
            <a:custGeom>
              <a:pathLst>
                <a:path extrusionOk="0" fill="none" h="2047" w="1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0" name="Shape 680"/>
            <p:cNvSpPr/>
            <p:nvPr/>
          </p:nvSpPr>
          <p:spPr>
            <a:xfrm>
              <a:off x="737600" y="244200"/>
              <a:ext cx="25" cy="51175"/>
            </a:xfrm>
            <a:custGeom>
              <a:pathLst>
                <a:path extrusionOk="0" fill="none" h="2047" w="1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1" name="Shape 681"/>
            <p:cNvSpPr/>
            <p:nvPr/>
          </p:nvSpPr>
          <p:spPr>
            <a:xfrm>
              <a:off x="820400" y="244200"/>
              <a:ext cx="25" cy="51175"/>
            </a:xfrm>
            <a:custGeom>
              <a:pathLst>
                <a:path extrusionOk="0" fill="none" h="2047" w="1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2" name="Shape 682"/>
            <p:cNvSpPr/>
            <p:nvPr/>
          </p:nvSpPr>
          <p:spPr>
            <a:xfrm>
              <a:off x="903225" y="244200"/>
              <a:ext cx="25" cy="51175"/>
            </a:xfrm>
            <a:custGeom>
              <a:pathLst>
                <a:path extrusionOk="0" fill="none" h="2047" w="1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83" name="Shape 683"/>
          <p:cNvGrpSpPr/>
          <p:nvPr/>
        </p:nvGrpSpPr>
        <p:grpSpPr>
          <a:xfrm>
            <a:off x="6073625" y="2014691"/>
            <a:ext cx="460615" cy="418653"/>
            <a:chOff x="4556450" y="4963575"/>
            <a:chExt cx="548025" cy="498100"/>
          </a:xfrm>
        </p:grpSpPr>
        <p:sp>
          <p:nvSpPr>
            <p:cNvPr id="684" name="Shape 684"/>
            <p:cNvSpPr/>
            <p:nvPr/>
          </p:nvSpPr>
          <p:spPr>
            <a:xfrm>
              <a:off x="4611850" y="5222350"/>
              <a:ext cx="436600" cy="239325"/>
            </a:xfrm>
            <a:custGeom>
              <a:pathLst>
                <a:path extrusionOk="0" fill="none" h="9573" w="17464">
                  <a:moveTo>
                    <a:pt x="1" y="1"/>
                  </a:moveTo>
                  <a:lnTo>
                    <a:pt x="1" y="4677"/>
                  </a:lnTo>
                  <a:lnTo>
                    <a:pt x="8720" y="9572"/>
                  </a:lnTo>
                  <a:lnTo>
                    <a:pt x="17463" y="4677"/>
                  </a:lnTo>
                  <a:lnTo>
                    <a:pt x="17463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5" name="Shape 685"/>
            <p:cNvSpPr/>
            <p:nvPr/>
          </p:nvSpPr>
          <p:spPr>
            <a:xfrm>
              <a:off x="4612475" y="4963575"/>
              <a:ext cx="435975" cy="125450"/>
            </a:xfrm>
            <a:custGeom>
              <a:pathLst>
                <a:path extrusionOk="0" fill="none" h="5018" w="17439">
                  <a:moveTo>
                    <a:pt x="17438" y="5018"/>
                  </a:moveTo>
                  <a:lnTo>
                    <a:pt x="8671" y="1"/>
                  </a:lnTo>
                  <a:lnTo>
                    <a:pt x="0" y="5018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6" name="Shape 686"/>
            <p:cNvSpPr/>
            <p:nvPr/>
          </p:nvSpPr>
          <p:spPr>
            <a:xfrm>
              <a:off x="4556450" y="5089000"/>
              <a:ext cx="274025" cy="225925"/>
            </a:xfrm>
            <a:custGeom>
              <a:pathLst>
                <a:path extrusionOk="0" fill="none" h="9037" w="10961">
                  <a:moveTo>
                    <a:pt x="8720" y="9037"/>
                  </a:moveTo>
                  <a:lnTo>
                    <a:pt x="1" y="4068"/>
                  </a:lnTo>
                  <a:lnTo>
                    <a:pt x="2241" y="1"/>
                  </a:lnTo>
                  <a:lnTo>
                    <a:pt x="10960" y="4969"/>
                  </a:lnTo>
                  <a:lnTo>
                    <a:pt x="8720" y="9037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7" name="Shape 687"/>
            <p:cNvSpPr/>
            <p:nvPr/>
          </p:nvSpPr>
          <p:spPr>
            <a:xfrm>
              <a:off x="4830450" y="5089000"/>
              <a:ext cx="274025" cy="225925"/>
            </a:xfrm>
            <a:custGeom>
              <a:pathLst>
                <a:path extrusionOk="0" fill="none" h="9037" w="10961">
                  <a:moveTo>
                    <a:pt x="2241" y="9037"/>
                  </a:moveTo>
                  <a:lnTo>
                    <a:pt x="10960" y="4068"/>
                  </a:lnTo>
                  <a:lnTo>
                    <a:pt x="8719" y="1"/>
                  </a:lnTo>
                  <a:lnTo>
                    <a:pt x="0" y="4969"/>
                  </a:lnTo>
                  <a:lnTo>
                    <a:pt x="2241" y="9037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8" name="Shape 688"/>
            <p:cNvSpPr/>
            <p:nvPr/>
          </p:nvSpPr>
          <p:spPr>
            <a:xfrm>
              <a:off x="4830450" y="5213225"/>
              <a:ext cx="25" cy="248450"/>
            </a:xfrm>
            <a:custGeom>
              <a:pathLst>
                <a:path extrusionOk="0" fill="none" h="9938" w="1">
                  <a:moveTo>
                    <a:pt x="0" y="0"/>
                  </a:moveTo>
                  <a:lnTo>
                    <a:pt x="0" y="9937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pic>
        <p:nvPicPr>
          <p:cNvPr id="689" name="Shape 6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4200" y="4088946"/>
            <a:ext cx="460625" cy="4794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0" name="Shape 690"/>
          <p:cNvGrpSpPr/>
          <p:nvPr/>
        </p:nvGrpSpPr>
        <p:grpSpPr>
          <a:xfrm>
            <a:off x="6120703" y="4145464"/>
            <a:ext cx="366457" cy="366436"/>
            <a:chOff x="1923675" y="1633650"/>
            <a:chExt cx="436000" cy="435975"/>
          </a:xfrm>
        </p:grpSpPr>
        <p:sp>
          <p:nvSpPr>
            <p:cNvPr id="691" name="Shape 691"/>
            <p:cNvSpPr/>
            <p:nvPr/>
          </p:nvSpPr>
          <p:spPr>
            <a:xfrm>
              <a:off x="2209250" y="1633650"/>
              <a:ext cx="150425" cy="150425"/>
            </a:xfrm>
            <a:custGeom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2" name="Shape 692"/>
            <p:cNvSpPr/>
            <p:nvPr/>
          </p:nvSpPr>
          <p:spPr>
            <a:xfrm>
              <a:off x="2019900" y="1757250"/>
              <a:ext cx="261825" cy="261850"/>
            </a:xfrm>
            <a:custGeom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3" name="Shape 693"/>
            <p:cNvSpPr/>
            <p:nvPr/>
          </p:nvSpPr>
          <p:spPr>
            <a:xfrm>
              <a:off x="1923675" y="1681150"/>
              <a:ext cx="388500" cy="388475"/>
            </a:xfrm>
            <a:custGeom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4" name="Shape 694"/>
            <p:cNvSpPr/>
            <p:nvPr/>
          </p:nvSpPr>
          <p:spPr>
            <a:xfrm>
              <a:off x="1974225" y="1711575"/>
              <a:ext cx="261825" cy="261850"/>
            </a:xfrm>
            <a:custGeom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5" name="Shape 695"/>
            <p:cNvSpPr/>
            <p:nvPr/>
          </p:nvSpPr>
          <p:spPr>
            <a:xfrm>
              <a:off x="1934650" y="2014200"/>
              <a:ext cx="44475" cy="44475"/>
            </a:xfrm>
            <a:custGeom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6" name="Shape 696"/>
            <p:cNvSpPr/>
            <p:nvPr/>
          </p:nvSpPr>
          <p:spPr>
            <a:xfrm>
              <a:off x="1944375" y="1947225"/>
              <a:ext cx="101725" cy="101700"/>
            </a:xfrm>
            <a:custGeom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Shape 701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El PEP20 y los buenos hábitos</a:t>
            </a:r>
          </a:p>
        </p:txBody>
      </p:sp>
      <p:sp>
        <p:nvSpPr>
          <p:cNvPr id="702" name="Shape 702"/>
          <p:cNvSpPr txBox="1"/>
          <p:nvPr>
            <p:ph idx="1" type="body"/>
          </p:nvPr>
        </p:nvSpPr>
        <p:spPr>
          <a:xfrm>
            <a:off x="624200" y="23622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Importación de paquetes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Utilizar un alias cuando se puedan producir coincidencias</a:t>
            </a:r>
          </a:p>
        </p:txBody>
      </p:sp>
      <p:sp>
        <p:nvSpPr>
          <p:cNvPr id="703" name="Shape 703"/>
          <p:cNvSpPr txBox="1"/>
          <p:nvPr>
            <p:ph idx="2" type="body"/>
          </p:nvPr>
        </p:nvSpPr>
        <p:spPr>
          <a:xfrm>
            <a:off x="5816845" y="23622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Constantes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Escribir con letras mayúsculas y con guiones bajos separando palabras.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MAX_OVERFLOW </a:t>
            </a:r>
          </a:p>
        </p:txBody>
      </p:sp>
      <p:sp>
        <p:nvSpPr>
          <p:cNvPr id="704" name="Shape 704"/>
          <p:cNvSpPr txBox="1"/>
          <p:nvPr>
            <p:ph idx="3" type="body"/>
          </p:nvPr>
        </p:nvSpPr>
        <p:spPr>
          <a:xfrm>
            <a:off x="3465691" y="23622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Comando </a:t>
            </a:r>
            <a:r>
              <a:rPr b="1" i="1" lang="es-ES">
                <a:latin typeface="Montserrat"/>
                <a:ea typeface="Montserrat"/>
                <a:cs typeface="Montserrat"/>
                <a:sym typeface="Montserrat"/>
              </a:rPr>
              <a:t>startswith()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No apliquéis el slicing para chequear sufijos.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200"/>
          </a:p>
        </p:txBody>
      </p:sp>
      <p:sp>
        <p:nvSpPr>
          <p:cNvPr id="705" name="Shape 705"/>
          <p:cNvSpPr/>
          <p:nvPr/>
        </p:nvSpPr>
        <p:spPr>
          <a:xfrm>
            <a:off x="650100" y="4511025"/>
            <a:ext cx="2227800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06" name="Shape 706"/>
          <p:cNvSpPr/>
          <p:nvPr/>
        </p:nvSpPr>
        <p:spPr>
          <a:xfrm>
            <a:off x="754308" y="4579212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07" name="Shape 707"/>
          <p:cNvSpPr txBox="1"/>
          <p:nvPr/>
        </p:nvSpPr>
        <p:spPr>
          <a:xfrm>
            <a:off x="1473450" y="4501650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708" name="Shape 708"/>
          <p:cNvSpPr/>
          <p:nvPr/>
        </p:nvSpPr>
        <p:spPr>
          <a:xfrm>
            <a:off x="650100" y="4890650"/>
            <a:ext cx="2227800" cy="8903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09" name="Shape 709"/>
          <p:cNvSpPr txBox="1"/>
          <p:nvPr/>
        </p:nvSpPr>
        <p:spPr>
          <a:xfrm>
            <a:off x="641500" y="4913350"/>
            <a:ext cx="2227800" cy="80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/>
              <a:t>from </a:t>
            </a:r>
            <a:r>
              <a:rPr lang="es-ES"/>
              <a:t>numpy </a:t>
            </a:r>
            <a:r>
              <a:rPr b="1" lang="es-ES"/>
              <a:t>import </a:t>
            </a:r>
            <a:r>
              <a:rPr lang="es-ES"/>
              <a:t>array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s-ES"/>
              <a:t>serie = </a:t>
            </a:r>
            <a:r>
              <a:rPr b="1" lang="es-ES"/>
              <a:t>array</a:t>
            </a:r>
            <a:r>
              <a:rPr lang="es-ES"/>
              <a:t>([0, 1])</a:t>
            </a:r>
          </a:p>
        </p:txBody>
      </p:sp>
      <p:sp>
        <p:nvSpPr>
          <p:cNvPr id="710" name="Shape 710"/>
          <p:cNvSpPr/>
          <p:nvPr/>
        </p:nvSpPr>
        <p:spPr>
          <a:xfrm>
            <a:off x="3357650" y="4551200"/>
            <a:ext cx="2134199" cy="387899"/>
          </a:xfrm>
          <a:prstGeom prst="round1Rect">
            <a:avLst>
              <a:gd fmla="val 16667" name="adj"/>
            </a:avLst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11" name="Shape 711"/>
          <p:cNvSpPr/>
          <p:nvPr/>
        </p:nvSpPr>
        <p:spPr>
          <a:xfrm>
            <a:off x="3461858" y="4619387"/>
            <a:ext cx="249900" cy="248400"/>
          </a:xfrm>
          <a:prstGeom prst="hear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12" name="Shape 712"/>
          <p:cNvSpPr txBox="1"/>
          <p:nvPr/>
        </p:nvSpPr>
        <p:spPr>
          <a:xfrm>
            <a:off x="4181000" y="4541825"/>
            <a:ext cx="1128300" cy="387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 sz="1800">
                <a:solidFill>
                  <a:srgbClr val="FFFFFF"/>
                </a:solidFill>
              </a:rPr>
              <a:t>Python</a:t>
            </a:r>
          </a:p>
        </p:txBody>
      </p:sp>
      <p:sp>
        <p:nvSpPr>
          <p:cNvPr id="713" name="Shape 713"/>
          <p:cNvSpPr/>
          <p:nvPr/>
        </p:nvSpPr>
        <p:spPr>
          <a:xfrm>
            <a:off x="3357650" y="4930825"/>
            <a:ext cx="2134199" cy="808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14" name="Shape 714"/>
          <p:cNvSpPr txBox="1"/>
          <p:nvPr/>
        </p:nvSpPr>
        <p:spPr>
          <a:xfrm>
            <a:off x="3425250" y="5042325"/>
            <a:ext cx="2066699" cy="48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/>
              <a:t>if </a:t>
            </a:r>
            <a:r>
              <a:rPr lang="es-ES"/>
              <a:t>lista</a:t>
            </a:r>
            <a:r>
              <a:rPr b="1" lang="es-ES"/>
              <a:t>.startswith(‘nx’):</a:t>
            </a:r>
          </a:p>
          <a:p>
            <a:pPr lvl="0" rtl="0">
              <a:spcBef>
                <a:spcPts val="0"/>
              </a:spcBef>
              <a:buNone/>
            </a:pPr>
            <a:r>
              <a:rPr b="1" lang="es-ES"/>
              <a:t>	</a:t>
            </a:r>
            <a:r>
              <a:rPr lang="es-ES"/>
              <a:t>print ‘OK’</a:t>
            </a:r>
          </a:p>
        </p:txBody>
      </p:sp>
      <p:sp>
        <p:nvSpPr>
          <p:cNvPr id="715" name="Shape 715"/>
          <p:cNvSpPr txBox="1"/>
          <p:nvPr>
            <p:ph idx="2" type="body"/>
          </p:nvPr>
        </p:nvSpPr>
        <p:spPr>
          <a:xfrm>
            <a:off x="5816845" y="4495800"/>
            <a:ext cx="2547600" cy="1739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s-ES">
                <a:latin typeface="Montserrat"/>
                <a:ea typeface="Montserrat"/>
                <a:cs typeface="Montserrat"/>
                <a:sym typeface="Montserrat"/>
              </a:rPr>
              <a:t>Directorio de carpetas</a:t>
            </a:r>
          </a:p>
          <a:p>
            <a:pPr lvl="0" rtl="0">
              <a:spcBef>
                <a:spcPts val="0"/>
              </a:spcBef>
              <a:buNone/>
            </a:pPr>
            <a:r>
              <a:rPr lang="es-ES" sz="1200"/>
              <a:t>Proyecto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200"/>
              <a:t>→ src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200"/>
              <a:t>→ DATA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200"/>
              <a:t>→ IM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1200"/>
              <a:t>→ programa principal</a:t>
            </a:r>
          </a:p>
        </p:txBody>
      </p:sp>
      <p:sp>
        <p:nvSpPr>
          <p:cNvPr id="716" name="Shape 716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grpSp>
        <p:nvGrpSpPr>
          <p:cNvPr id="717" name="Shape 717"/>
          <p:cNvGrpSpPr/>
          <p:nvPr/>
        </p:nvGrpSpPr>
        <p:grpSpPr>
          <a:xfrm>
            <a:off x="753387" y="2014691"/>
            <a:ext cx="460615" cy="418653"/>
            <a:chOff x="4556450" y="4963575"/>
            <a:chExt cx="548025" cy="498100"/>
          </a:xfrm>
        </p:grpSpPr>
        <p:sp>
          <p:nvSpPr>
            <p:cNvPr id="718" name="Shape 718"/>
            <p:cNvSpPr/>
            <p:nvPr/>
          </p:nvSpPr>
          <p:spPr>
            <a:xfrm>
              <a:off x="4611850" y="5222350"/>
              <a:ext cx="436600" cy="239325"/>
            </a:xfrm>
            <a:custGeom>
              <a:pathLst>
                <a:path extrusionOk="0" fill="none" h="9573" w="17464">
                  <a:moveTo>
                    <a:pt x="1" y="1"/>
                  </a:moveTo>
                  <a:lnTo>
                    <a:pt x="1" y="4677"/>
                  </a:lnTo>
                  <a:lnTo>
                    <a:pt x="8720" y="9572"/>
                  </a:lnTo>
                  <a:lnTo>
                    <a:pt x="17463" y="4677"/>
                  </a:lnTo>
                  <a:lnTo>
                    <a:pt x="17463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19" name="Shape 719"/>
            <p:cNvSpPr/>
            <p:nvPr/>
          </p:nvSpPr>
          <p:spPr>
            <a:xfrm>
              <a:off x="4612475" y="4963575"/>
              <a:ext cx="435975" cy="125450"/>
            </a:xfrm>
            <a:custGeom>
              <a:pathLst>
                <a:path extrusionOk="0" fill="none" h="5018" w="17439">
                  <a:moveTo>
                    <a:pt x="17438" y="5018"/>
                  </a:moveTo>
                  <a:lnTo>
                    <a:pt x="8671" y="1"/>
                  </a:lnTo>
                  <a:lnTo>
                    <a:pt x="0" y="5018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0" name="Shape 720"/>
            <p:cNvSpPr/>
            <p:nvPr/>
          </p:nvSpPr>
          <p:spPr>
            <a:xfrm>
              <a:off x="4556450" y="5089000"/>
              <a:ext cx="274025" cy="225925"/>
            </a:xfrm>
            <a:custGeom>
              <a:pathLst>
                <a:path extrusionOk="0" fill="none" h="9037" w="10961">
                  <a:moveTo>
                    <a:pt x="8720" y="9037"/>
                  </a:moveTo>
                  <a:lnTo>
                    <a:pt x="1" y="4068"/>
                  </a:lnTo>
                  <a:lnTo>
                    <a:pt x="2241" y="1"/>
                  </a:lnTo>
                  <a:lnTo>
                    <a:pt x="10960" y="4969"/>
                  </a:lnTo>
                  <a:lnTo>
                    <a:pt x="8720" y="9037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1" name="Shape 721"/>
            <p:cNvSpPr/>
            <p:nvPr/>
          </p:nvSpPr>
          <p:spPr>
            <a:xfrm>
              <a:off x="4830450" y="5089000"/>
              <a:ext cx="274025" cy="225925"/>
            </a:xfrm>
            <a:custGeom>
              <a:pathLst>
                <a:path extrusionOk="0" fill="none" h="9037" w="10961">
                  <a:moveTo>
                    <a:pt x="2241" y="9037"/>
                  </a:moveTo>
                  <a:lnTo>
                    <a:pt x="10960" y="4068"/>
                  </a:lnTo>
                  <a:lnTo>
                    <a:pt x="8719" y="1"/>
                  </a:lnTo>
                  <a:lnTo>
                    <a:pt x="0" y="4969"/>
                  </a:lnTo>
                  <a:lnTo>
                    <a:pt x="2241" y="9037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2" name="Shape 722"/>
            <p:cNvSpPr/>
            <p:nvPr/>
          </p:nvSpPr>
          <p:spPr>
            <a:xfrm>
              <a:off x="4830450" y="5213225"/>
              <a:ext cx="25" cy="248450"/>
            </a:xfrm>
            <a:custGeom>
              <a:pathLst>
                <a:path extrusionOk="0" fill="none" h="9938" w="1">
                  <a:moveTo>
                    <a:pt x="0" y="0"/>
                  </a:moveTo>
                  <a:lnTo>
                    <a:pt x="0" y="9937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23" name="Shape 723"/>
          <p:cNvGrpSpPr/>
          <p:nvPr/>
        </p:nvGrpSpPr>
        <p:grpSpPr>
          <a:xfrm>
            <a:off x="5910778" y="2040802"/>
            <a:ext cx="366457" cy="366436"/>
            <a:chOff x="1923675" y="1633650"/>
            <a:chExt cx="436000" cy="435975"/>
          </a:xfrm>
        </p:grpSpPr>
        <p:sp>
          <p:nvSpPr>
            <p:cNvPr id="724" name="Shape 724"/>
            <p:cNvSpPr/>
            <p:nvPr/>
          </p:nvSpPr>
          <p:spPr>
            <a:xfrm>
              <a:off x="2209250" y="1633650"/>
              <a:ext cx="150425" cy="150425"/>
            </a:xfrm>
            <a:custGeom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5" name="Shape 725"/>
            <p:cNvSpPr/>
            <p:nvPr/>
          </p:nvSpPr>
          <p:spPr>
            <a:xfrm>
              <a:off x="2019900" y="1757250"/>
              <a:ext cx="261825" cy="261850"/>
            </a:xfrm>
            <a:custGeom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6" name="Shape 726"/>
            <p:cNvSpPr/>
            <p:nvPr/>
          </p:nvSpPr>
          <p:spPr>
            <a:xfrm>
              <a:off x="1923675" y="1681150"/>
              <a:ext cx="388500" cy="388475"/>
            </a:xfrm>
            <a:custGeom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7" name="Shape 727"/>
            <p:cNvSpPr/>
            <p:nvPr/>
          </p:nvSpPr>
          <p:spPr>
            <a:xfrm>
              <a:off x="1974225" y="1711575"/>
              <a:ext cx="261825" cy="261850"/>
            </a:xfrm>
            <a:custGeom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8" name="Shape 728"/>
            <p:cNvSpPr/>
            <p:nvPr/>
          </p:nvSpPr>
          <p:spPr>
            <a:xfrm>
              <a:off x="1934650" y="2014200"/>
              <a:ext cx="44475" cy="44475"/>
            </a:xfrm>
            <a:custGeom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9" name="Shape 729"/>
            <p:cNvSpPr/>
            <p:nvPr/>
          </p:nvSpPr>
          <p:spPr>
            <a:xfrm>
              <a:off x="1944375" y="1947225"/>
              <a:ext cx="101725" cy="101700"/>
            </a:xfrm>
            <a:custGeom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30" name="Shape 730"/>
          <p:cNvGrpSpPr/>
          <p:nvPr/>
        </p:nvGrpSpPr>
        <p:grpSpPr>
          <a:xfrm>
            <a:off x="3532227" y="2040802"/>
            <a:ext cx="366457" cy="366436"/>
            <a:chOff x="1923675" y="1633650"/>
            <a:chExt cx="436000" cy="435975"/>
          </a:xfrm>
        </p:grpSpPr>
        <p:sp>
          <p:nvSpPr>
            <p:cNvPr id="731" name="Shape 731"/>
            <p:cNvSpPr/>
            <p:nvPr/>
          </p:nvSpPr>
          <p:spPr>
            <a:xfrm>
              <a:off x="2209250" y="1633650"/>
              <a:ext cx="150425" cy="150425"/>
            </a:xfrm>
            <a:custGeom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2" name="Shape 732"/>
            <p:cNvSpPr/>
            <p:nvPr/>
          </p:nvSpPr>
          <p:spPr>
            <a:xfrm>
              <a:off x="2019900" y="1757250"/>
              <a:ext cx="261825" cy="261850"/>
            </a:xfrm>
            <a:custGeom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3" name="Shape 733"/>
            <p:cNvSpPr/>
            <p:nvPr/>
          </p:nvSpPr>
          <p:spPr>
            <a:xfrm>
              <a:off x="1923675" y="1681150"/>
              <a:ext cx="388500" cy="388475"/>
            </a:xfrm>
            <a:custGeom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4" name="Shape 734"/>
            <p:cNvSpPr/>
            <p:nvPr/>
          </p:nvSpPr>
          <p:spPr>
            <a:xfrm>
              <a:off x="1974225" y="1711575"/>
              <a:ext cx="261825" cy="261850"/>
            </a:xfrm>
            <a:custGeom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5" name="Shape 735"/>
            <p:cNvSpPr/>
            <p:nvPr/>
          </p:nvSpPr>
          <p:spPr>
            <a:xfrm>
              <a:off x="1934650" y="2014200"/>
              <a:ext cx="44475" cy="44475"/>
            </a:xfrm>
            <a:custGeom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6" name="Shape 736"/>
            <p:cNvSpPr/>
            <p:nvPr/>
          </p:nvSpPr>
          <p:spPr>
            <a:xfrm>
              <a:off x="1944375" y="1947225"/>
              <a:ext cx="101725" cy="101700"/>
            </a:xfrm>
            <a:custGeom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37" name="Shape 737"/>
          <p:cNvGrpSpPr/>
          <p:nvPr/>
        </p:nvGrpSpPr>
        <p:grpSpPr>
          <a:xfrm>
            <a:off x="5922561" y="4164165"/>
            <a:ext cx="342881" cy="418127"/>
            <a:chOff x="596350" y="929175"/>
            <a:chExt cx="407950" cy="497475"/>
          </a:xfrm>
        </p:grpSpPr>
        <p:sp>
          <p:nvSpPr>
            <p:cNvPr id="738" name="Shape 738"/>
            <p:cNvSpPr/>
            <p:nvPr/>
          </p:nvSpPr>
          <p:spPr>
            <a:xfrm>
              <a:off x="596350" y="953550"/>
              <a:ext cx="387250" cy="473100"/>
            </a:xfrm>
            <a:custGeom>
              <a:pathLst>
                <a:path extrusionOk="0" fill="none" h="18924" w="1549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9" name="Shape 739"/>
            <p:cNvSpPr/>
            <p:nvPr/>
          </p:nvSpPr>
          <p:spPr>
            <a:xfrm>
              <a:off x="626775" y="929175"/>
              <a:ext cx="377525" cy="462775"/>
            </a:xfrm>
            <a:custGeom>
              <a:pathLst>
                <a:path extrusionOk="0" fill="none" h="18511" w="15101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0" name="Shape 740"/>
            <p:cNvSpPr/>
            <p:nvPr/>
          </p:nvSpPr>
          <p:spPr>
            <a:xfrm>
              <a:off x="688900" y="1256150"/>
              <a:ext cx="133975" cy="25"/>
            </a:xfrm>
            <a:custGeom>
              <a:pathLst>
                <a:path extrusionOk="0" fill="none" h="1" w="5359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1" name="Shape 741"/>
            <p:cNvSpPr/>
            <p:nvPr/>
          </p:nvSpPr>
          <p:spPr>
            <a:xfrm>
              <a:off x="688900" y="1201350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2" name="Shape 742"/>
            <p:cNvSpPr/>
            <p:nvPr/>
          </p:nvSpPr>
          <p:spPr>
            <a:xfrm>
              <a:off x="688900" y="1145950"/>
              <a:ext cx="255750" cy="25"/>
            </a:xfrm>
            <a:custGeom>
              <a:pathLst>
                <a:path extrusionOk="0" fill="none" h="1" w="1023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3" name="Shape 743"/>
            <p:cNvSpPr/>
            <p:nvPr/>
          </p:nvSpPr>
          <p:spPr>
            <a:xfrm>
              <a:off x="688900" y="1090525"/>
              <a:ext cx="255750" cy="25"/>
            </a:xfrm>
            <a:custGeom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4" name="Shape 744"/>
            <p:cNvSpPr/>
            <p:nvPr/>
          </p:nvSpPr>
          <p:spPr>
            <a:xfrm>
              <a:off x="920250" y="929175"/>
              <a:ext cx="84050" cy="84050"/>
            </a:xfrm>
            <a:custGeom>
              <a:pathLst>
                <a:path extrusionOk="0" fill="none" h="3362" w="3362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Shape 749"/>
          <p:cNvSpPr txBox="1"/>
          <p:nvPr>
            <p:ph type="ctrTitle"/>
          </p:nvPr>
        </p:nvSpPr>
        <p:spPr>
          <a:xfrm>
            <a:off x="2600500" y="2720725"/>
            <a:ext cx="5857800" cy="1546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/>
              <a:t>Los paquetes más utilizados en el entorno científico</a:t>
            </a:r>
          </a:p>
        </p:txBody>
      </p:sp>
      <p:sp>
        <p:nvSpPr>
          <p:cNvPr id="750" name="Shape 750"/>
          <p:cNvSpPr txBox="1"/>
          <p:nvPr>
            <p:ph idx="1" type="subTitle"/>
          </p:nvPr>
        </p:nvSpPr>
        <p:spPr>
          <a:xfrm>
            <a:off x="2600400" y="4243950"/>
            <a:ext cx="5857800" cy="642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s-ES"/>
              <a:t>Numpy, scipy, pandas, sympy, matplotlib</a:t>
            </a:r>
          </a:p>
        </p:txBody>
      </p:sp>
      <p:sp>
        <p:nvSpPr>
          <p:cNvPr id="751" name="Shape 751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Shape 756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 sz="2400"/>
              <a:t>Buscando para el entorno científico</a:t>
            </a:r>
          </a:p>
        </p:txBody>
      </p:sp>
      <p:pic>
        <p:nvPicPr>
          <p:cNvPr id="757" name="Shape 757"/>
          <p:cNvPicPr preferRelativeResize="0"/>
          <p:nvPr/>
        </p:nvPicPr>
        <p:blipFill rotWithShape="1">
          <a:blip r:embed="rId3">
            <a:alphaModFix/>
          </a:blip>
          <a:srcRect b="30556" l="13109" r="13614" t="11506"/>
          <a:stretch/>
        </p:blipFill>
        <p:spPr>
          <a:xfrm>
            <a:off x="251525" y="1278702"/>
            <a:ext cx="8638499" cy="3857099"/>
          </a:xfrm>
          <a:prstGeom prst="rect">
            <a:avLst/>
          </a:prstGeom>
          <a:noFill/>
          <a:ln>
            <a:noFill/>
          </a:ln>
        </p:spPr>
      </p:pic>
      <p:sp>
        <p:nvSpPr>
          <p:cNvPr id="758" name="Shape 758"/>
          <p:cNvSpPr txBox="1"/>
          <p:nvPr>
            <p:ph idx="1" type="body"/>
          </p:nvPr>
        </p:nvSpPr>
        <p:spPr>
          <a:xfrm>
            <a:off x="617100" y="1629750"/>
            <a:ext cx="7909800" cy="4579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3600"/>
              <a:t>Numpy </a:t>
            </a:r>
          </a:p>
          <a:p>
            <a:pPr lvl="0" rtl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3600"/>
              <a:t>Scipy</a:t>
            </a:r>
          </a:p>
          <a:p>
            <a:pPr lvl="0" rtl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3600"/>
              <a:t>Sympy</a:t>
            </a:r>
          </a:p>
          <a:p>
            <a:pPr lvl="0" rtl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3600"/>
              <a:t>Matplotlib</a:t>
            </a:r>
          </a:p>
          <a:p>
            <a:pPr lvl="0" rtl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s-ES" sz="3600"/>
              <a:t>Pandas</a:t>
            </a:r>
          </a:p>
        </p:txBody>
      </p:sp>
      <p:sp>
        <p:nvSpPr>
          <p:cNvPr id="759" name="Shape 759"/>
          <p:cNvSpPr/>
          <p:nvPr/>
        </p:nvSpPr>
        <p:spPr>
          <a:xfrm>
            <a:off x="303250" y="5828925"/>
            <a:ext cx="8638499" cy="5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es-ES" sz="2400" u="sng">
                <a:solidFill>
                  <a:schemeClr val="hlink"/>
                </a:solidFill>
                <a:latin typeface="PT Serif"/>
                <a:ea typeface="PT Serif"/>
                <a:cs typeface="PT Serif"/>
                <a:sym typeface="PT Serif"/>
                <a:hlinkClick r:id="rId4"/>
              </a:rPr>
              <a:t>https://github.com/jrjohansson/scientific-python-lectures</a:t>
            </a:r>
          </a:p>
        </p:txBody>
      </p:sp>
      <p:sp>
        <p:nvSpPr>
          <p:cNvPr id="760" name="Shape 760"/>
          <p:cNvSpPr/>
          <p:nvPr/>
        </p:nvSpPr>
        <p:spPr>
          <a:xfrm>
            <a:off x="3934001" y="4864223"/>
            <a:ext cx="1368299" cy="863999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" name="Shape 761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6" name="Shape 7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7024"/>
            <a:ext cx="9144000" cy="6543949"/>
          </a:xfrm>
          <a:prstGeom prst="rect">
            <a:avLst/>
          </a:prstGeom>
          <a:noFill/>
          <a:ln>
            <a:noFill/>
          </a:ln>
        </p:spPr>
      </p:pic>
      <p:sp>
        <p:nvSpPr>
          <p:cNvPr id="767" name="Shape 767"/>
          <p:cNvSpPr/>
          <p:nvPr/>
        </p:nvSpPr>
        <p:spPr>
          <a:xfrm>
            <a:off x="2740875" y="1769250"/>
            <a:ext cx="3650699" cy="3319500"/>
          </a:xfrm>
          <a:prstGeom prst="ellipse">
            <a:avLst/>
          </a:prstGeom>
          <a:solidFill>
            <a:srgbClr val="FFFFFF">
              <a:alpha val="8615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ES" sz="1800">
                <a:latin typeface="Montserrat"/>
                <a:ea typeface="Montserrat"/>
                <a:cs typeface="Montserrat"/>
                <a:sym typeface="Montserrat"/>
              </a:rPr>
              <a:t>PROGRAMACIÓN SENCILLA, RÁPIDA Y VERSÁTIL</a:t>
            </a: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lvl="0" rtl="0" algn="ctr">
              <a:spcBef>
                <a:spcPts val="0"/>
              </a:spcBef>
              <a:buNone/>
            </a:pPr>
            <a:r>
              <a:rPr b="1" lang="es-ES" sz="1800">
                <a:latin typeface="Montserrat"/>
                <a:ea typeface="Montserrat"/>
                <a:cs typeface="Montserrat"/>
                <a:sym typeface="Montserrat"/>
              </a:rPr>
              <a:t>COMUNIDAD MUY GRANDE Y CRECIENDO</a:t>
            </a: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sz="1800">
              <a:latin typeface="PT Serif"/>
              <a:ea typeface="PT Serif"/>
              <a:cs typeface="PT Serif"/>
              <a:sym typeface="PT Serif"/>
            </a:endParaRPr>
          </a:p>
          <a:p>
            <a:pPr lvl="0" rtl="0" algn="ctr">
              <a:spcBef>
                <a:spcPts val="0"/>
              </a:spcBef>
              <a:buNone/>
            </a:pPr>
            <a:r>
              <a:rPr lang="es-ES" sz="1800">
                <a:latin typeface="PT Serif"/>
                <a:ea typeface="PT Serif"/>
                <a:cs typeface="PT Serif"/>
                <a:sym typeface="PT Serif"/>
              </a:rPr>
              <a:t>¿Te unes?</a:t>
            </a:r>
          </a:p>
        </p:txBody>
      </p:sp>
    </p:spTree>
  </p:cSld>
  <p:clrMapOvr>
    <a:masterClrMapping/>
  </p:clrMapOvr>
  <p:transition spd="slow">
    <p:cut/>
  </p:transition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Shape 772"/>
          <p:cNvSpPr txBox="1"/>
          <p:nvPr>
            <p:ph idx="4294967295" type="ctrTitle"/>
          </p:nvPr>
        </p:nvSpPr>
        <p:spPr>
          <a:xfrm>
            <a:off x="685800" y="1765799"/>
            <a:ext cx="7772400" cy="7422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 sz="2400"/>
              <a:t>¡GRACIAS!</a:t>
            </a:r>
          </a:p>
        </p:txBody>
      </p:sp>
      <p:sp>
        <p:nvSpPr>
          <p:cNvPr id="773" name="Shape 773"/>
          <p:cNvSpPr txBox="1"/>
          <p:nvPr>
            <p:ph idx="4294967295" type="subTitle"/>
          </p:nvPr>
        </p:nvSpPr>
        <p:spPr>
          <a:xfrm>
            <a:off x="632400" y="2445950"/>
            <a:ext cx="7895700" cy="1046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i="1" lang="es-ES" sz="4800">
                <a:solidFill>
                  <a:srgbClr val="8F7B87"/>
                </a:solidFill>
              </a:rPr>
              <a:t>¿Preguntas?</a:t>
            </a:r>
          </a:p>
        </p:txBody>
      </p:sp>
      <p:sp>
        <p:nvSpPr>
          <p:cNvPr id="774" name="Shape 774"/>
          <p:cNvSpPr txBox="1"/>
          <p:nvPr>
            <p:ph idx="4294967295" type="body"/>
          </p:nvPr>
        </p:nvSpPr>
        <p:spPr>
          <a:xfrm>
            <a:off x="632300" y="3720950"/>
            <a:ext cx="7895700" cy="2400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ES" sz="2400" u="sng">
                <a:solidFill>
                  <a:schemeClr val="hlink"/>
                </a:solidFill>
                <a:hlinkClick r:id="rId3"/>
              </a:rPr>
              <a:t>pmagana@ugr.es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s-ES" sz="2400" u="sng">
                <a:solidFill>
                  <a:schemeClr val="hlink"/>
                </a:solidFill>
                <a:hlinkClick r:id="rId4"/>
              </a:rPr>
              <a:t>mcobosb@ugr.es</a:t>
            </a:r>
          </a:p>
        </p:txBody>
      </p:sp>
      <p:sp>
        <p:nvSpPr>
          <p:cNvPr id="775" name="Shape 775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sp>
        <p:nvSpPr>
          <p:cNvPr id="110" name="Shape 110"/>
          <p:cNvSpPr txBox="1"/>
          <p:nvPr>
            <p:ph type="title"/>
          </p:nvPr>
        </p:nvSpPr>
        <p:spPr>
          <a:xfrm>
            <a:off x="2622900" y="150900"/>
            <a:ext cx="3898199" cy="1143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/>
              <a:t>¡Hola mundo!</a:t>
            </a:r>
          </a:p>
        </p:txBody>
      </p:sp>
      <p:pic>
        <p:nvPicPr>
          <p:cNvPr id="111" name="Shape 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7625" y="978050"/>
            <a:ext cx="7886700" cy="529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pic>
        <p:nvPicPr>
          <p:cNvPr id="117" name="Shape 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700" y="577887"/>
            <a:ext cx="8096250" cy="446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8950" y="1471950"/>
            <a:ext cx="7655625" cy="4636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pic>
        <p:nvPicPr>
          <p:cNvPr id="124" name="Shape 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463" y="145137"/>
            <a:ext cx="7760224" cy="618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461" y="335019"/>
            <a:ext cx="7760224" cy="6187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Shape 1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26350" y="488725"/>
            <a:ext cx="7898601" cy="6298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7912" y="624462"/>
            <a:ext cx="8521301" cy="60268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idx="12" type="sldNum"/>
          </p:nvPr>
        </p:nvSpPr>
        <p:spPr>
          <a:xfrm>
            <a:off x="8556783" y="6333134"/>
            <a:ext cx="548699" cy="5249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-ES"/>
              <a:t>‹#›</a:t>
            </a:fld>
          </a:p>
        </p:txBody>
      </p:sp>
      <p:pic>
        <p:nvPicPr>
          <p:cNvPr id="133" name="Shape 133"/>
          <p:cNvPicPr preferRelativeResize="0"/>
          <p:nvPr/>
        </p:nvPicPr>
        <p:blipFill rotWithShape="1">
          <a:blip r:embed="rId3">
            <a:alphaModFix/>
          </a:blip>
          <a:srcRect b="18320" l="0" r="0" t="0"/>
          <a:stretch/>
        </p:blipFill>
        <p:spPr>
          <a:xfrm>
            <a:off x="196610" y="176212"/>
            <a:ext cx="5952050" cy="6505576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Shape 134"/>
          <p:cNvSpPr txBox="1"/>
          <p:nvPr/>
        </p:nvSpPr>
        <p:spPr>
          <a:xfrm>
            <a:off x="6328825" y="2863200"/>
            <a:ext cx="2745599" cy="11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s-ES" sz="1800"/>
              <a:t>Nature</a:t>
            </a:r>
            <a:r>
              <a:rPr lang="es-ES" sz="1800"/>
              <a:t> 518, 125–126 05 February 2015 doi:10.1038/518125a</a:t>
            </a:r>
          </a:p>
        </p:txBody>
      </p:sp>
    </p:spTree>
  </p:cSld>
  <p:clrMapOvr>
    <a:masterClrMapping/>
  </p:clrMapOvr>
  <p:transition spd="slow">
    <p:cut/>
  </p:transition>
</p:sld>
</file>

<file path=ppt/theme/theme.xml><?xml version="1.0" encoding="utf-8"?>
<a:theme xmlns:a="http://schemas.openxmlformats.org/drawingml/2006/main" xmlns:r="http://schemas.openxmlformats.org/officeDocument/2006/relationships" name="Beatrice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